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287000" cx="18288000"/>
  <p:notesSz cx="6858000" cy="9144000"/>
  <p:embeddedFontLst>
    <p:embeddedFont>
      <p:font typeface="Archivo Black"/>
      <p:regular r:id="rId11"/>
    </p:embeddedFont>
    <p:embeddedFont>
      <p:font typeface="Open Sans"/>
      <p:bold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iyorYGdKaVed4Wcns/02IhgCmV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ArchivoBlack-regular.fntdata"/><Relationship Id="rId10" Type="http://schemas.openxmlformats.org/officeDocument/2006/relationships/slide" Target="slides/slide5.xml"/><Relationship Id="rId13" Type="http://schemas.openxmlformats.org/officeDocument/2006/relationships/font" Target="fonts/OpenSans-boldItalic.fntdata"/><Relationship Id="rId12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6.jpg"/><Relationship Id="rId4" Type="http://schemas.openxmlformats.org/officeDocument/2006/relationships/image" Target="../media/image9.png"/><Relationship Id="rId10" Type="http://schemas.openxmlformats.org/officeDocument/2006/relationships/image" Target="../media/image5.png"/><Relationship Id="rId9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6.png"/><Relationship Id="rId7" Type="http://schemas.openxmlformats.org/officeDocument/2006/relationships/image" Target="../media/image3.png"/><Relationship Id="rId8" Type="http://schemas.openxmlformats.org/officeDocument/2006/relationships/image" Target="../media/image22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jpg"/><Relationship Id="rId4" Type="http://schemas.openxmlformats.org/officeDocument/2006/relationships/image" Target="../media/image11.png"/><Relationship Id="rId5" Type="http://schemas.openxmlformats.org/officeDocument/2006/relationships/image" Target="../media/image1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jpg"/><Relationship Id="rId4" Type="http://schemas.openxmlformats.org/officeDocument/2006/relationships/image" Target="../media/image14.png"/><Relationship Id="rId10" Type="http://schemas.openxmlformats.org/officeDocument/2006/relationships/image" Target="../media/image5.png"/><Relationship Id="rId9" Type="http://schemas.openxmlformats.org/officeDocument/2006/relationships/image" Target="../media/image16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8.png"/><Relationship Id="rId8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jp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1993805" y="0"/>
            <a:ext cx="22275609" cy="10287000"/>
          </a:xfrm>
          <a:custGeom>
            <a:rect b="b" l="l" r="r" t="t"/>
            <a:pathLst>
              <a:path extrusionOk="0" h="10287000" w="22275609">
                <a:moveTo>
                  <a:pt x="0" y="0"/>
                </a:moveTo>
                <a:lnTo>
                  <a:pt x="22275610" y="0"/>
                </a:lnTo>
                <a:lnTo>
                  <a:pt x="2227561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725250" y="1028700"/>
            <a:ext cx="16433483" cy="3378916"/>
          </a:xfrm>
          <a:custGeom>
            <a:rect b="b" l="l" r="r" t="t"/>
            <a:pathLst>
              <a:path extrusionOk="0" h="2951018" w="16230600">
                <a:moveTo>
                  <a:pt x="0" y="0"/>
                </a:moveTo>
                <a:lnTo>
                  <a:pt x="16230600" y="0"/>
                </a:lnTo>
                <a:lnTo>
                  <a:pt x="16230600" y="2951018"/>
                </a:lnTo>
                <a:lnTo>
                  <a:pt x="0" y="29510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1028700" y="1206793"/>
            <a:ext cx="15622161" cy="26424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0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Estrategia para mejorar el rendimiento en la extracción de Litio a partir de microorganismos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473396" y="5271506"/>
            <a:ext cx="6197400" cy="64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975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Valentina Di Martino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Florián Haberkorn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Jazmín Pennesi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Matias Cavatorta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Ambar Sbrigata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Azul Astegiano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Bianca Iñiguez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40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Julián Papa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4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4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40">
              <a:solidFill>
                <a:srgbClr val="FFFFFF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9906000" y="7592578"/>
            <a:ext cx="5638800" cy="10194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987">
                <a:solidFill>
                  <a:srgbClr val="040606"/>
                </a:solidFill>
                <a:latin typeface="Open Sans"/>
                <a:ea typeface="Open Sans"/>
                <a:cs typeface="Open Sans"/>
                <a:sym typeface="Open Sans"/>
              </a:rPr>
              <a:t>BioMetallum</a:t>
            </a:r>
            <a:endParaRPr b="1" sz="5987">
              <a:solidFill>
                <a:srgbClr val="04060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11430000" y="8475028"/>
            <a:ext cx="3063702" cy="7832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Grupo 15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/>
          <p:nvPr/>
        </p:nvSpPr>
        <p:spPr>
          <a:xfrm rot="-5400000">
            <a:off x="4000500" y="-4000500"/>
            <a:ext cx="10287000" cy="18288000"/>
          </a:xfrm>
          <a:custGeom>
            <a:rect b="b" l="l" r="r" t="t"/>
            <a:pathLst>
              <a:path extrusionOk="0"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 amt="68000"/>
            </a:blip>
            <a:stretch>
              <a:fillRect b="0" l="-83324" r="-83321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6567707" y="2756600"/>
            <a:ext cx="3565820" cy="3192224"/>
          </a:xfrm>
          <a:custGeom>
            <a:rect b="b" l="l" r="r" t="t"/>
            <a:pathLst>
              <a:path extrusionOk="0" h="3192224" w="3565820">
                <a:moveTo>
                  <a:pt x="0" y="0"/>
                </a:moveTo>
                <a:lnTo>
                  <a:pt x="3565820" y="0"/>
                </a:lnTo>
                <a:lnTo>
                  <a:pt x="3565820" y="3192224"/>
                </a:lnTo>
                <a:lnTo>
                  <a:pt x="0" y="319222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1701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4451267" y="5497039"/>
            <a:ext cx="4232881" cy="3170575"/>
          </a:xfrm>
          <a:custGeom>
            <a:rect b="b" l="l" r="r" t="t"/>
            <a:pathLst>
              <a:path extrusionOk="0" h="3170575" w="4232881">
                <a:moveTo>
                  <a:pt x="0" y="0"/>
                </a:moveTo>
                <a:lnTo>
                  <a:pt x="4232881" y="0"/>
                </a:lnTo>
                <a:lnTo>
                  <a:pt x="4232881" y="3170575"/>
                </a:lnTo>
                <a:lnTo>
                  <a:pt x="0" y="31705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8183558" y="7569131"/>
            <a:ext cx="3899939" cy="2196966"/>
          </a:xfrm>
          <a:custGeom>
            <a:rect b="b" l="l" r="r" t="t"/>
            <a:pathLst>
              <a:path extrusionOk="0" h="2196966" w="3899939">
                <a:moveTo>
                  <a:pt x="0" y="0"/>
                </a:moveTo>
                <a:lnTo>
                  <a:pt x="3899939" y="0"/>
                </a:lnTo>
                <a:lnTo>
                  <a:pt x="3899939" y="2196966"/>
                </a:lnTo>
                <a:lnTo>
                  <a:pt x="0" y="21969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13694423" y="3555745"/>
            <a:ext cx="2386900" cy="2386900"/>
          </a:xfrm>
          <a:custGeom>
            <a:rect b="b" l="l" r="r" t="t"/>
            <a:pathLst>
              <a:path extrusionOk="0" h="2386900" w="2386900">
                <a:moveTo>
                  <a:pt x="0" y="0"/>
                </a:moveTo>
                <a:lnTo>
                  <a:pt x="2386900" y="0"/>
                </a:lnTo>
                <a:lnTo>
                  <a:pt x="2386900" y="2386900"/>
                </a:lnTo>
                <a:lnTo>
                  <a:pt x="0" y="23869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793968" y="5349660"/>
            <a:ext cx="3465332" cy="346533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"/>
          <p:cNvSpPr/>
          <p:nvPr/>
        </p:nvSpPr>
        <p:spPr>
          <a:xfrm>
            <a:off x="10467646" y="5116297"/>
            <a:ext cx="2483826" cy="1769726"/>
          </a:xfrm>
          <a:custGeom>
            <a:rect b="b" l="l" r="r" t="t"/>
            <a:pathLst>
              <a:path extrusionOk="0" h="1769726" w="2483826">
                <a:moveTo>
                  <a:pt x="0" y="0"/>
                </a:moveTo>
                <a:lnTo>
                  <a:pt x="2483827" y="0"/>
                </a:lnTo>
                <a:lnTo>
                  <a:pt x="2483827" y="1769726"/>
                </a:lnTo>
                <a:lnTo>
                  <a:pt x="0" y="176972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-137757" y="-429444"/>
            <a:ext cx="6372089" cy="6372089"/>
          </a:xfrm>
          <a:custGeom>
            <a:rect b="b" l="l" r="r" t="t"/>
            <a:pathLst>
              <a:path extrusionOk="0" h="6372089" w="6372089">
                <a:moveTo>
                  <a:pt x="0" y="0"/>
                </a:moveTo>
                <a:lnTo>
                  <a:pt x="6372089" y="0"/>
                </a:lnTo>
                <a:lnTo>
                  <a:pt x="6372089" y="6372089"/>
                </a:lnTo>
                <a:lnTo>
                  <a:pt x="0" y="63720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7273146" y="1133475"/>
            <a:ext cx="9620703" cy="1623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97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Baterías como Materia Prima</a:t>
            </a:r>
            <a:endParaRPr/>
          </a:p>
        </p:txBody>
      </p:sp>
      <p:sp>
        <p:nvSpPr>
          <p:cNvPr id="103" name="Google Shape;103;p2"/>
          <p:cNvSpPr txBox="1"/>
          <p:nvPr/>
        </p:nvSpPr>
        <p:spPr>
          <a:xfrm>
            <a:off x="534130" y="914400"/>
            <a:ext cx="5028316" cy="10148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938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¿Sabías que...</a:t>
            </a:r>
            <a:endParaRPr/>
          </a:p>
        </p:txBody>
      </p:sp>
      <p:sp>
        <p:nvSpPr>
          <p:cNvPr id="104" name="Google Shape;104;p2"/>
          <p:cNvSpPr txBox="1"/>
          <p:nvPr/>
        </p:nvSpPr>
        <p:spPr>
          <a:xfrm>
            <a:off x="267065" y="2210333"/>
            <a:ext cx="5562446" cy="22887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87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se estima que para el 2030 se descartarán 12 millones de toneladas de baterías agotadas?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"/>
          <p:cNvSpPr/>
          <p:nvPr/>
        </p:nvSpPr>
        <p:spPr>
          <a:xfrm rot="-5400000">
            <a:off x="4000500" y="-4000500"/>
            <a:ext cx="10287000" cy="18288000"/>
          </a:xfrm>
          <a:custGeom>
            <a:rect b="b" l="l" r="r" t="t"/>
            <a:pathLst>
              <a:path extrusionOk="0"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 amt="68000"/>
            </a:blip>
            <a:stretch>
              <a:fillRect b="0" l="-83324" r="-83321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3"/>
          <p:cNvSpPr txBox="1"/>
          <p:nvPr/>
        </p:nvSpPr>
        <p:spPr>
          <a:xfrm>
            <a:off x="10420747" y="5659219"/>
            <a:ext cx="6838553" cy="26532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039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Precipitación de Litio como Carbonato de Litio</a:t>
            </a:r>
            <a:endParaRPr/>
          </a:p>
        </p:txBody>
      </p:sp>
      <p:sp>
        <p:nvSpPr>
          <p:cNvPr id="111" name="Google Shape;111;p3"/>
          <p:cNvSpPr/>
          <p:nvPr/>
        </p:nvSpPr>
        <p:spPr>
          <a:xfrm rot="1373379">
            <a:off x="-964744" y="6485829"/>
            <a:ext cx="6288078" cy="5544942"/>
          </a:xfrm>
          <a:custGeom>
            <a:rect b="b" l="l" r="r" t="t"/>
            <a:pathLst>
              <a:path extrusionOk="0" h="5544942" w="6288078">
                <a:moveTo>
                  <a:pt x="0" y="0"/>
                </a:moveTo>
                <a:lnTo>
                  <a:pt x="6288079" y="0"/>
                </a:lnTo>
                <a:lnTo>
                  <a:pt x="6288079" y="5544942"/>
                </a:lnTo>
                <a:lnTo>
                  <a:pt x="0" y="55449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1556038" y="4461676"/>
            <a:ext cx="7423865" cy="24998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735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3) Solubilización de metales (Li, Co, Grafito, Mn)</a:t>
            </a:r>
            <a:endParaRPr/>
          </a:p>
        </p:txBody>
      </p:sp>
      <p:grpSp>
        <p:nvGrpSpPr>
          <p:cNvPr id="113" name="Google Shape;113;p3"/>
          <p:cNvGrpSpPr/>
          <p:nvPr/>
        </p:nvGrpSpPr>
        <p:grpSpPr>
          <a:xfrm>
            <a:off x="1257511" y="1622306"/>
            <a:ext cx="1461416" cy="1240987"/>
            <a:chOff x="0" y="0"/>
            <a:chExt cx="1948555" cy="1654650"/>
          </a:xfrm>
        </p:grpSpPr>
        <p:grpSp>
          <p:nvGrpSpPr>
            <p:cNvPr id="114" name="Google Shape;114;p3"/>
            <p:cNvGrpSpPr/>
            <p:nvPr/>
          </p:nvGrpSpPr>
          <p:grpSpPr>
            <a:xfrm>
              <a:off x="0" y="0"/>
              <a:ext cx="1948555" cy="1654650"/>
              <a:chOff x="0" y="0"/>
              <a:chExt cx="1042015" cy="884845"/>
            </a:xfrm>
          </p:grpSpPr>
          <p:sp>
            <p:nvSpPr>
              <p:cNvPr id="115" name="Google Shape;115;p3"/>
              <p:cNvSpPr/>
              <p:nvPr/>
            </p:nvSpPr>
            <p:spPr>
              <a:xfrm>
                <a:off x="31750" y="31750"/>
                <a:ext cx="978515" cy="821345"/>
              </a:xfrm>
              <a:custGeom>
                <a:rect b="b" l="l" r="r" t="t"/>
                <a:pathLst>
                  <a:path extrusionOk="0" h="821345" w="978515">
                    <a:moveTo>
                      <a:pt x="885805" y="821345"/>
                    </a:moveTo>
                    <a:lnTo>
                      <a:pt x="92710" y="821345"/>
                    </a:lnTo>
                    <a:cubicBezTo>
                      <a:pt x="41910" y="821345"/>
                      <a:pt x="0" y="779435"/>
                      <a:pt x="0" y="72863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884535" y="0"/>
                    </a:lnTo>
                    <a:cubicBezTo>
                      <a:pt x="935335" y="0"/>
                      <a:pt x="977245" y="41910"/>
                      <a:pt x="977245" y="92710"/>
                    </a:cubicBezTo>
                    <a:lnTo>
                      <a:pt x="977245" y="727365"/>
                    </a:lnTo>
                    <a:cubicBezTo>
                      <a:pt x="978515" y="779435"/>
                      <a:pt x="936605" y="821345"/>
                      <a:pt x="885805" y="821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3"/>
              <p:cNvSpPr/>
              <p:nvPr/>
            </p:nvSpPr>
            <p:spPr>
              <a:xfrm>
                <a:off x="0" y="0"/>
                <a:ext cx="1042015" cy="884845"/>
              </a:xfrm>
              <a:custGeom>
                <a:rect b="b" l="l" r="r" t="t"/>
                <a:pathLst>
                  <a:path extrusionOk="0" h="884845" w="1042015">
                    <a:moveTo>
                      <a:pt x="917555" y="59690"/>
                    </a:moveTo>
                    <a:cubicBezTo>
                      <a:pt x="953115" y="59690"/>
                      <a:pt x="982325" y="88900"/>
                      <a:pt x="982325" y="124460"/>
                    </a:cubicBezTo>
                    <a:lnTo>
                      <a:pt x="982325" y="760385"/>
                    </a:lnTo>
                    <a:cubicBezTo>
                      <a:pt x="982325" y="795945"/>
                      <a:pt x="953115" y="825155"/>
                      <a:pt x="917555" y="825155"/>
                    </a:cubicBezTo>
                    <a:lnTo>
                      <a:pt x="124460" y="825155"/>
                    </a:lnTo>
                    <a:cubicBezTo>
                      <a:pt x="88900" y="825155"/>
                      <a:pt x="59690" y="795945"/>
                      <a:pt x="59690" y="76038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917555" y="59690"/>
                    </a:lnTo>
                    <a:moveTo>
                      <a:pt x="91755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760385"/>
                    </a:lnTo>
                    <a:cubicBezTo>
                      <a:pt x="0" y="828965"/>
                      <a:pt x="55880" y="884845"/>
                      <a:pt x="124460" y="884845"/>
                    </a:cubicBezTo>
                    <a:lnTo>
                      <a:pt x="917555" y="884845"/>
                    </a:lnTo>
                    <a:cubicBezTo>
                      <a:pt x="986135" y="884845"/>
                      <a:pt x="1042015" y="828965"/>
                      <a:pt x="1042015" y="760385"/>
                    </a:cubicBezTo>
                    <a:lnTo>
                      <a:pt x="1042015" y="124460"/>
                    </a:lnTo>
                    <a:cubicBezTo>
                      <a:pt x="1042015" y="55880"/>
                      <a:pt x="986135" y="0"/>
                      <a:pt x="917555" y="0"/>
                    </a:cubicBezTo>
                  </a:path>
                </a:pathLst>
              </a:custGeom>
              <a:solidFill>
                <a:srgbClr val="59C0E4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7" name="Google Shape;117;p3"/>
            <p:cNvSpPr txBox="1"/>
            <p:nvPr/>
          </p:nvSpPr>
          <p:spPr>
            <a:xfrm>
              <a:off x="0" y="356290"/>
              <a:ext cx="1948555" cy="1287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029">
                  <a:solidFill>
                    <a:srgbClr val="023276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/>
            </a:p>
          </p:txBody>
        </p:sp>
      </p:grpSp>
      <p:grpSp>
        <p:nvGrpSpPr>
          <p:cNvPr id="118" name="Google Shape;118;p3"/>
          <p:cNvGrpSpPr/>
          <p:nvPr/>
        </p:nvGrpSpPr>
        <p:grpSpPr>
          <a:xfrm>
            <a:off x="8979902" y="1578660"/>
            <a:ext cx="1461416" cy="1240987"/>
            <a:chOff x="0" y="0"/>
            <a:chExt cx="1948555" cy="1654650"/>
          </a:xfrm>
        </p:grpSpPr>
        <p:grpSp>
          <p:nvGrpSpPr>
            <p:cNvPr id="119" name="Google Shape;119;p3"/>
            <p:cNvGrpSpPr/>
            <p:nvPr/>
          </p:nvGrpSpPr>
          <p:grpSpPr>
            <a:xfrm>
              <a:off x="0" y="0"/>
              <a:ext cx="1948555" cy="1654650"/>
              <a:chOff x="0" y="0"/>
              <a:chExt cx="1042015" cy="884845"/>
            </a:xfrm>
          </p:grpSpPr>
          <p:sp>
            <p:nvSpPr>
              <p:cNvPr id="120" name="Google Shape;120;p3"/>
              <p:cNvSpPr/>
              <p:nvPr/>
            </p:nvSpPr>
            <p:spPr>
              <a:xfrm>
                <a:off x="31750" y="31750"/>
                <a:ext cx="978515" cy="821345"/>
              </a:xfrm>
              <a:custGeom>
                <a:rect b="b" l="l" r="r" t="t"/>
                <a:pathLst>
                  <a:path extrusionOk="0" h="821345" w="978515">
                    <a:moveTo>
                      <a:pt x="885805" y="821345"/>
                    </a:moveTo>
                    <a:lnTo>
                      <a:pt x="92710" y="821345"/>
                    </a:lnTo>
                    <a:cubicBezTo>
                      <a:pt x="41910" y="821345"/>
                      <a:pt x="0" y="779435"/>
                      <a:pt x="0" y="72863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884535" y="0"/>
                    </a:lnTo>
                    <a:cubicBezTo>
                      <a:pt x="935335" y="0"/>
                      <a:pt x="977245" y="41910"/>
                      <a:pt x="977245" y="92710"/>
                    </a:cubicBezTo>
                    <a:lnTo>
                      <a:pt x="977245" y="727365"/>
                    </a:lnTo>
                    <a:cubicBezTo>
                      <a:pt x="978515" y="779435"/>
                      <a:pt x="936605" y="821345"/>
                      <a:pt x="885805" y="821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3"/>
              <p:cNvSpPr/>
              <p:nvPr/>
            </p:nvSpPr>
            <p:spPr>
              <a:xfrm>
                <a:off x="0" y="0"/>
                <a:ext cx="1042015" cy="884845"/>
              </a:xfrm>
              <a:custGeom>
                <a:rect b="b" l="l" r="r" t="t"/>
                <a:pathLst>
                  <a:path extrusionOk="0" h="884845" w="1042015">
                    <a:moveTo>
                      <a:pt x="917555" y="59690"/>
                    </a:moveTo>
                    <a:cubicBezTo>
                      <a:pt x="953115" y="59690"/>
                      <a:pt x="982325" y="88900"/>
                      <a:pt x="982325" y="124460"/>
                    </a:cubicBezTo>
                    <a:lnTo>
                      <a:pt x="982325" y="760385"/>
                    </a:lnTo>
                    <a:cubicBezTo>
                      <a:pt x="982325" y="795945"/>
                      <a:pt x="953115" y="825155"/>
                      <a:pt x="917555" y="825155"/>
                    </a:cubicBezTo>
                    <a:lnTo>
                      <a:pt x="124460" y="825155"/>
                    </a:lnTo>
                    <a:cubicBezTo>
                      <a:pt x="88900" y="825155"/>
                      <a:pt x="59690" y="795945"/>
                      <a:pt x="59690" y="76038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917555" y="59690"/>
                    </a:lnTo>
                    <a:moveTo>
                      <a:pt x="91755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760385"/>
                    </a:lnTo>
                    <a:cubicBezTo>
                      <a:pt x="0" y="828965"/>
                      <a:pt x="55880" y="884845"/>
                      <a:pt x="124460" y="884845"/>
                    </a:cubicBezTo>
                    <a:lnTo>
                      <a:pt x="917555" y="884845"/>
                    </a:lnTo>
                    <a:cubicBezTo>
                      <a:pt x="986135" y="884845"/>
                      <a:pt x="1042015" y="828965"/>
                      <a:pt x="1042015" y="760385"/>
                    </a:cubicBezTo>
                    <a:lnTo>
                      <a:pt x="1042015" y="124460"/>
                    </a:lnTo>
                    <a:cubicBezTo>
                      <a:pt x="1042015" y="55880"/>
                      <a:pt x="986135" y="0"/>
                      <a:pt x="917555" y="0"/>
                    </a:cubicBezTo>
                  </a:path>
                </a:pathLst>
              </a:custGeom>
              <a:solidFill>
                <a:srgbClr val="59C0E4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2" name="Google Shape;122;p3"/>
            <p:cNvSpPr txBox="1"/>
            <p:nvPr/>
          </p:nvSpPr>
          <p:spPr>
            <a:xfrm>
              <a:off x="0" y="356290"/>
              <a:ext cx="1948555" cy="1287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029">
                  <a:solidFill>
                    <a:srgbClr val="023276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/>
            </a:p>
          </p:txBody>
        </p:sp>
      </p:grpSp>
      <p:grpSp>
        <p:nvGrpSpPr>
          <p:cNvPr id="123" name="Google Shape;123;p3"/>
          <p:cNvGrpSpPr/>
          <p:nvPr/>
        </p:nvGrpSpPr>
        <p:grpSpPr>
          <a:xfrm>
            <a:off x="1257511" y="4523006"/>
            <a:ext cx="1461416" cy="1240987"/>
            <a:chOff x="0" y="0"/>
            <a:chExt cx="1948555" cy="1654650"/>
          </a:xfrm>
        </p:grpSpPr>
        <p:grpSp>
          <p:nvGrpSpPr>
            <p:cNvPr id="124" name="Google Shape;124;p3"/>
            <p:cNvGrpSpPr/>
            <p:nvPr/>
          </p:nvGrpSpPr>
          <p:grpSpPr>
            <a:xfrm>
              <a:off x="0" y="0"/>
              <a:ext cx="1948555" cy="1654650"/>
              <a:chOff x="0" y="0"/>
              <a:chExt cx="1042015" cy="884845"/>
            </a:xfrm>
          </p:grpSpPr>
          <p:sp>
            <p:nvSpPr>
              <p:cNvPr id="125" name="Google Shape;125;p3"/>
              <p:cNvSpPr/>
              <p:nvPr/>
            </p:nvSpPr>
            <p:spPr>
              <a:xfrm>
                <a:off x="31750" y="31750"/>
                <a:ext cx="978515" cy="821345"/>
              </a:xfrm>
              <a:custGeom>
                <a:rect b="b" l="l" r="r" t="t"/>
                <a:pathLst>
                  <a:path extrusionOk="0" h="821345" w="978515">
                    <a:moveTo>
                      <a:pt x="885805" y="821345"/>
                    </a:moveTo>
                    <a:lnTo>
                      <a:pt x="92710" y="821345"/>
                    </a:lnTo>
                    <a:cubicBezTo>
                      <a:pt x="41910" y="821345"/>
                      <a:pt x="0" y="779435"/>
                      <a:pt x="0" y="72863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884535" y="0"/>
                    </a:lnTo>
                    <a:cubicBezTo>
                      <a:pt x="935335" y="0"/>
                      <a:pt x="977245" y="41910"/>
                      <a:pt x="977245" y="92710"/>
                    </a:cubicBezTo>
                    <a:lnTo>
                      <a:pt x="977245" y="727365"/>
                    </a:lnTo>
                    <a:cubicBezTo>
                      <a:pt x="978515" y="779435"/>
                      <a:pt x="936605" y="821345"/>
                      <a:pt x="885805" y="821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3"/>
              <p:cNvSpPr/>
              <p:nvPr/>
            </p:nvSpPr>
            <p:spPr>
              <a:xfrm>
                <a:off x="0" y="0"/>
                <a:ext cx="1042015" cy="884845"/>
              </a:xfrm>
              <a:custGeom>
                <a:rect b="b" l="l" r="r" t="t"/>
                <a:pathLst>
                  <a:path extrusionOk="0" h="884845" w="1042015">
                    <a:moveTo>
                      <a:pt x="917555" y="59690"/>
                    </a:moveTo>
                    <a:cubicBezTo>
                      <a:pt x="953115" y="59690"/>
                      <a:pt x="982325" y="88900"/>
                      <a:pt x="982325" y="124460"/>
                    </a:cubicBezTo>
                    <a:lnTo>
                      <a:pt x="982325" y="760385"/>
                    </a:lnTo>
                    <a:cubicBezTo>
                      <a:pt x="982325" y="795945"/>
                      <a:pt x="953115" y="825155"/>
                      <a:pt x="917555" y="825155"/>
                    </a:cubicBezTo>
                    <a:lnTo>
                      <a:pt x="124460" y="825155"/>
                    </a:lnTo>
                    <a:cubicBezTo>
                      <a:pt x="88900" y="825155"/>
                      <a:pt x="59690" y="795945"/>
                      <a:pt x="59690" y="76038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917555" y="59690"/>
                    </a:lnTo>
                    <a:moveTo>
                      <a:pt x="91755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760385"/>
                    </a:lnTo>
                    <a:cubicBezTo>
                      <a:pt x="0" y="828965"/>
                      <a:pt x="55880" y="884845"/>
                      <a:pt x="124460" y="884845"/>
                    </a:cubicBezTo>
                    <a:lnTo>
                      <a:pt x="917555" y="884845"/>
                    </a:lnTo>
                    <a:cubicBezTo>
                      <a:pt x="986135" y="884845"/>
                      <a:pt x="1042015" y="828965"/>
                      <a:pt x="1042015" y="760385"/>
                    </a:cubicBezTo>
                    <a:lnTo>
                      <a:pt x="1042015" y="124460"/>
                    </a:lnTo>
                    <a:cubicBezTo>
                      <a:pt x="1042015" y="55880"/>
                      <a:pt x="986135" y="0"/>
                      <a:pt x="917555" y="0"/>
                    </a:cubicBezTo>
                  </a:path>
                </a:pathLst>
              </a:custGeom>
              <a:solidFill>
                <a:srgbClr val="59C0E4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7" name="Google Shape;127;p3"/>
            <p:cNvSpPr txBox="1"/>
            <p:nvPr/>
          </p:nvSpPr>
          <p:spPr>
            <a:xfrm>
              <a:off x="0" y="356290"/>
              <a:ext cx="1948555" cy="1287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029">
                  <a:solidFill>
                    <a:srgbClr val="023276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/>
            </a:p>
          </p:txBody>
        </p:sp>
      </p:grpSp>
      <p:grpSp>
        <p:nvGrpSpPr>
          <p:cNvPr id="128" name="Google Shape;128;p3"/>
          <p:cNvGrpSpPr/>
          <p:nvPr/>
        </p:nvGrpSpPr>
        <p:grpSpPr>
          <a:xfrm>
            <a:off x="9144000" y="4877149"/>
            <a:ext cx="1422803" cy="1208198"/>
            <a:chOff x="0" y="0"/>
            <a:chExt cx="1897070" cy="1610931"/>
          </a:xfrm>
        </p:grpSpPr>
        <p:grpSp>
          <p:nvGrpSpPr>
            <p:cNvPr id="129" name="Google Shape;129;p3"/>
            <p:cNvGrpSpPr/>
            <p:nvPr/>
          </p:nvGrpSpPr>
          <p:grpSpPr>
            <a:xfrm>
              <a:off x="0" y="0"/>
              <a:ext cx="1897070" cy="1610931"/>
              <a:chOff x="0" y="0"/>
              <a:chExt cx="1042015" cy="884845"/>
            </a:xfrm>
          </p:grpSpPr>
          <p:sp>
            <p:nvSpPr>
              <p:cNvPr id="130" name="Google Shape;130;p3"/>
              <p:cNvSpPr/>
              <p:nvPr/>
            </p:nvSpPr>
            <p:spPr>
              <a:xfrm>
                <a:off x="31750" y="31750"/>
                <a:ext cx="978515" cy="821345"/>
              </a:xfrm>
              <a:custGeom>
                <a:rect b="b" l="l" r="r" t="t"/>
                <a:pathLst>
                  <a:path extrusionOk="0" h="821345" w="978515">
                    <a:moveTo>
                      <a:pt x="885805" y="821345"/>
                    </a:moveTo>
                    <a:lnTo>
                      <a:pt x="92710" y="821345"/>
                    </a:lnTo>
                    <a:cubicBezTo>
                      <a:pt x="41910" y="821345"/>
                      <a:pt x="0" y="779435"/>
                      <a:pt x="0" y="72863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884535" y="0"/>
                    </a:lnTo>
                    <a:cubicBezTo>
                      <a:pt x="935335" y="0"/>
                      <a:pt x="977245" y="41910"/>
                      <a:pt x="977245" y="92710"/>
                    </a:cubicBezTo>
                    <a:lnTo>
                      <a:pt x="977245" y="727365"/>
                    </a:lnTo>
                    <a:cubicBezTo>
                      <a:pt x="978515" y="779435"/>
                      <a:pt x="936605" y="821345"/>
                      <a:pt x="885805" y="821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3"/>
              <p:cNvSpPr/>
              <p:nvPr/>
            </p:nvSpPr>
            <p:spPr>
              <a:xfrm>
                <a:off x="0" y="0"/>
                <a:ext cx="1042015" cy="884845"/>
              </a:xfrm>
              <a:custGeom>
                <a:rect b="b" l="l" r="r" t="t"/>
                <a:pathLst>
                  <a:path extrusionOk="0" h="884845" w="1042015">
                    <a:moveTo>
                      <a:pt x="917555" y="59690"/>
                    </a:moveTo>
                    <a:cubicBezTo>
                      <a:pt x="953115" y="59690"/>
                      <a:pt x="982325" y="88900"/>
                      <a:pt x="982325" y="124460"/>
                    </a:cubicBezTo>
                    <a:lnTo>
                      <a:pt x="982325" y="760385"/>
                    </a:lnTo>
                    <a:cubicBezTo>
                      <a:pt x="982325" y="795945"/>
                      <a:pt x="953115" y="825155"/>
                      <a:pt x="917555" y="825155"/>
                    </a:cubicBezTo>
                    <a:lnTo>
                      <a:pt x="124460" y="825155"/>
                    </a:lnTo>
                    <a:cubicBezTo>
                      <a:pt x="88900" y="825155"/>
                      <a:pt x="59690" y="795945"/>
                      <a:pt x="59690" y="76038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917555" y="59690"/>
                    </a:lnTo>
                    <a:moveTo>
                      <a:pt x="917555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760385"/>
                    </a:lnTo>
                    <a:cubicBezTo>
                      <a:pt x="0" y="828965"/>
                      <a:pt x="55880" y="884845"/>
                      <a:pt x="124460" y="884845"/>
                    </a:cubicBezTo>
                    <a:lnTo>
                      <a:pt x="917555" y="884845"/>
                    </a:lnTo>
                    <a:cubicBezTo>
                      <a:pt x="986135" y="884845"/>
                      <a:pt x="1042015" y="828965"/>
                      <a:pt x="1042015" y="760385"/>
                    </a:cubicBezTo>
                    <a:lnTo>
                      <a:pt x="1042015" y="124460"/>
                    </a:lnTo>
                    <a:cubicBezTo>
                      <a:pt x="1042015" y="55880"/>
                      <a:pt x="986135" y="0"/>
                      <a:pt x="917555" y="0"/>
                    </a:cubicBezTo>
                  </a:path>
                </a:pathLst>
              </a:custGeom>
              <a:solidFill>
                <a:srgbClr val="59C0E4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2" name="Google Shape;132;p3"/>
            <p:cNvSpPr txBox="1"/>
            <p:nvPr/>
          </p:nvSpPr>
          <p:spPr>
            <a:xfrm>
              <a:off x="0" y="350399"/>
              <a:ext cx="1897070" cy="12497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843">
                  <a:solidFill>
                    <a:srgbClr val="023276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/>
            </a:p>
          </p:txBody>
        </p:sp>
      </p:grpSp>
      <p:pic>
        <p:nvPicPr>
          <p:cNvPr id="133" name="Google Shape;133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15599" y="4526760"/>
            <a:ext cx="8048849" cy="4869554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3"/>
          <p:cNvSpPr txBox="1"/>
          <p:nvPr/>
        </p:nvSpPr>
        <p:spPr>
          <a:xfrm>
            <a:off x="2854264" y="1508006"/>
            <a:ext cx="4859027" cy="1812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57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 Recolección de baterias</a:t>
            </a:r>
            <a:endParaRPr/>
          </a:p>
        </p:txBody>
      </p:sp>
      <p:sp>
        <p:nvSpPr>
          <p:cNvPr id="135" name="Google Shape;135;p3"/>
          <p:cNvSpPr txBox="1"/>
          <p:nvPr/>
        </p:nvSpPr>
        <p:spPr>
          <a:xfrm>
            <a:off x="10592463" y="1517531"/>
            <a:ext cx="5803142" cy="24994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721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Eliminación de Cobre, Grafito, Aluminio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"/>
          <p:cNvSpPr/>
          <p:nvPr/>
        </p:nvSpPr>
        <p:spPr>
          <a:xfrm rot="-5400000">
            <a:off x="4000500" y="-4000500"/>
            <a:ext cx="10287000" cy="18288000"/>
          </a:xfrm>
          <a:custGeom>
            <a:rect b="b" l="l" r="r" t="t"/>
            <a:pathLst>
              <a:path extrusionOk="0"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 amt="68000"/>
            </a:blip>
            <a:stretch>
              <a:fillRect b="0" l="-83324" r="-83321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4"/>
          <p:cNvSpPr/>
          <p:nvPr/>
        </p:nvSpPr>
        <p:spPr>
          <a:xfrm>
            <a:off x="10907172" y="3881427"/>
            <a:ext cx="3510231" cy="3969514"/>
          </a:xfrm>
          <a:custGeom>
            <a:rect b="b" l="l" r="r" t="t"/>
            <a:pathLst>
              <a:path extrusionOk="0" h="3969514" w="3510231">
                <a:moveTo>
                  <a:pt x="0" y="0"/>
                </a:moveTo>
                <a:lnTo>
                  <a:pt x="3510231" y="0"/>
                </a:lnTo>
                <a:lnTo>
                  <a:pt x="3510231" y="3969514"/>
                </a:lnTo>
                <a:lnTo>
                  <a:pt x="0" y="396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0" y="-240602"/>
            <a:ext cx="18288000" cy="10527602"/>
          </a:xfrm>
          <a:custGeom>
            <a:rect b="b" l="l" r="r" t="t"/>
            <a:pathLst>
              <a:path extrusionOk="0" h="10527602" w="18288000">
                <a:moveTo>
                  <a:pt x="0" y="0"/>
                </a:moveTo>
                <a:lnTo>
                  <a:pt x="18288000" y="0"/>
                </a:lnTo>
                <a:lnTo>
                  <a:pt x="18288000" y="10527602"/>
                </a:lnTo>
                <a:lnTo>
                  <a:pt x="0" y="105276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1459" l="0" r="0" t="-145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/>
          <p:nvPr/>
        </p:nvSpPr>
        <p:spPr>
          <a:xfrm>
            <a:off x="-834133" y="-983832"/>
            <a:ext cx="19400966" cy="3527448"/>
          </a:xfrm>
          <a:custGeom>
            <a:rect b="b" l="l" r="r" t="t"/>
            <a:pathLst>
              <a:path extrusionOk="0" h="3527448" w="19400966">
                <a:moveTo>
                  <a:pt x="0" y="0"/>
                </a:moveTo>
                <a:lnTo>
                  <a:pt x="19400967" y="0"/>
                </a:lnTo>
                <a:lnTo>
                  <a:pt x="19400967" y="3527448"/>
                </a:lnTo>
                <a:lnTo>
                  <a:pt x="0" y="352744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4"/>
          <p:cNvSpPr/>
          <p:nvPr/>
        </p:nvSpPr>
        <p:spPr>
          <a:xfrm>
            <a:off x="9144000" y="3524166"/>
            <a:ext cx="4142080" cy="4684035"/>
          </a:xfrm>
          <a:custGeom>
            <a:rect b="b" l="l" r="r" t="t"/>
            <a:pathLst>
              <a:path extrusionOk="0" h="4684035" w="4142080">
                <a:moveTo>
                  <a:pt x="0" y="0"/>
                </a:moveTo>
                <a:lnTo>
                  <a:pt x="4142080" y="0"/>
                </a:lnTo>
                <a:lnTo>
                  <a:pt x="4142080" y="4684035"/>
                </a:lnTo>
                <a:lnTo>
                  <a:pt x="0" y="46840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4"/>
          <p:cNvSpPr/>
          <p:nvPr/>
        </p:nvSpPr>
        <p:spPr>
          <a:xfrm>
            <a:off x="12662288" y="6880720"/>
            <a:ext cx="3878733" cy="2654961"/>
          </a:xfrm>
          <a:custGeom>
            <a:rect b="b" l="l" r="r" t="t"/>
            <a:pathLst>
              <a:path extrusionOk="0" h="2654961" w="3878733">
                <a:moveTo>
                  <a:pt x="0" y="0"/>
                </a:moveTo>
                <a:lnTo>
                  <a:pt x="3878732" y="0"/>
                </a:lnTo>
                <a:lnTo>
                  <a:pt x="3878732" y="2654962"/>
                </a:lnTo>
                <a:lnTo>
                  <a:pt x="0" y="26549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"/>
          <p:cNvSpPr/>
          <p:nvPr/>
        </p:nvSpPr>
        <p:spPr>
          <a:xfrm>
            <a:off x="640601" y="2543616"/>
            <a:ext cx="7408494" cy="7423311"/>
          </a:xfrm>
          <a:custGeom>
            <a:rect b="b" l="l" r="r" t="t"/>
            <a:pathLst>
              <a:path extrusionOk="0" h="7423311" w="7408494">
                <a:moveTo>
                  <a:pt x="0" y="0"/>
                </a:moveTo>
                <a:lnTo>
                  <a:pt x="7408494" y="0"/>
                </a:lnTo>
                <a:lnTo>
                  <a:pt x="7408494" y="7423311"/>
                </a:lnTo>
                <a:lnTo>
                  <a:pt x="0" y="74233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4"/>
          <p:cNvSpPr/>
          <p:nvPr/>
        </p:nvSpPr>
        <p:spPr>
          <a:xfrm rot="-1551936">
            <a:off x="5958867" y="6610976"/>
            <a:ext cx="3669313" cy="1109967"/>
          </a:xfrm>
          <a:custGeom>
            <a:rect b="b" l="l" r="r" t="t"/>
            <a:pathLst>
              <a:path extrusionOk="0" h="1109967" w="3669313">
                <a:moveTo>
                  <a:pt x="0" y="0"/>
                </a:moveTo>
                <a:lnTo>
                  <a:pt x="3669313" y="0"/>
                </a:lnTo>
                <a:lnTo>
                  <a:pt x="3669313" y="1109967"/>
                </a:lnTo>
                <a:lnTo>
                  <a:pt x="0" y="11099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4"/>
          <p:cNvSpPr/>
          <p:nvPr/>
        </p:nvSpPr>
        <p:spPr>
          <a:xfrm>
            <a:off x="13803065" y="1499542"/>
            <a:ext cx="4763769" cy="4763769"/>
          </a:xfrm>
          <a:custGeom>
            <a:rect b="b" l="l" r="r" t="t"/>
            <a:pathLst>
              <a:path extrusionOk="0" h="4763769" w="4763769">
                <a:moveTo>
                  <a:pt x="0" y="0"/>
                </a:moveTo>
                <a:lnTo>
                  <a:pt x="4763769" y="0"/>
                </a:lnTo>
                <a:lnTo>
                  <a:pt x="4763769" y="4763769"/>
                </a:lnTo>
                <a:lnTo>
                  <a:pt x="0" y="47637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4"/>
          <p:cNvSpPr txBox="1"/>
          <p:nvPr/>
        </p:nvSpPr>
        <p:spPr>
          <a:xfrm>
            <a:off x="-465348" y="307569"/>
            <a:ext cx="17028885" cy="1878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92">
                <a:solidFill>
                  <a:srgbClr val="000000"/>
                </a:solidFill>
                <a:latin typeface="Archivo Black"/>
                <a:ea typeface="Archivo Black"/>
                <a:cs typeface="Archivo Black"/>
                <a:sym typeface="Archivo Black"/>
              </a:rPr>
              <a:t>Optimización enzimática y expresión heteróloga en Bacteria Acidófila</a:t>
            </a:r>
            <a:endParaRPr/>
          </a:p>
        </p:txBody>
      </p:sp>
      <p:sp>
        <p:nvSpPr>
          <p:cNvPr id="150" name="Google Shape;150;p4"/>
          <p:cNvSpPr txBox="1"/>
          <p:nvPr/>
        </p:nvSpPr>
        <p:spPr>
          <a:xfrm>
            <a:off x="9352700" y="6750323"/>
            <a:ext cx="2676726" cy="1100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3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45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Ureasa Optimizada</a:t>
            </a:r>
            <a:endParaRPr/>
          </a:p>
        </p:txBody>
      </p:sp>
      <p:sp>
        <p:nvSpPr>
          <p:cNvPr id="151" name="Google Shape;151;p4"/>
          <p:cNvSpPr txBox="1"/>
          <p:nvPr/>
        </p:nvSpPr>
        <p:spPr>
          <a:xfrm>
            <a:off x="14181129" y="3094359"/>
            <a:ext cx="4007640" cy="1478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94">
                <a:solidFill>
                  <a:srgbClr val="FFFFFF"/>
                </a:solidFill>
                <a:latin typeface="Archivo Black"/>
                <a:ea typeface="Archivo Black"/>
                <a:cs typeface="Archivo Black"/>
                <a:sym typeface="Archivo Black"/>
              </a:rPr>
              <a:t>¡Modificación Genética!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"/>
          <p:cNvSpPr/>
          <p:nvPr/>
        </p:nvSpPr>
        <p:spPr>
          <a:xfrm rot="-5400000">
            <a:off x="4000500" y="-4000500"/>
            <a:ext cx="10287000" cy="18288000"/>
          </a:xfrm>
          <a:custGeom>
            <a:rect b="b" l="l" r="r" t="t"/>
            <a:pathLst>
              <a:path extrusionOk="0" h="18288000" w="10287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 amt="68000"/>
            </a:blip>
            <a:stretch>
              <a:fillRect b="0" l="-83324" r="-83321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5"/>
          <p:cNvSpPr txBox="1"/>
          <p:nvPr/>
        </p:nvSpPr>
        <p:spPr>
          <a:xfrm>
            <a:off x="3030899" y="4524921"/>
            <a:ext cx="12226202" cy="18821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100">
                <a:solidFill>
                  <a:srgbClr val="023276"/>
                </a:solidFill>
                <a:latin typeface="Arial"/>
                <a:ea typeface="Arial"/>
                <a:cs typeface="Arial"/>
                <a:sym typeface="Arial"/>
              </a:rPr>
              <a:t>¡GRACIAS!</a:t>
            </a:r>
            <a:endParaRPr/>
          </a:p>
        </p:txBody>
      </p:sp>
      <p:sp>
        <p:nvSpPr>
          <p:cNvPr id="158" name="Google Shape;158;p5"/>
          <p:cNvSpPr/>
          <p:nvPr/>
        </p:nvSpPr>
        <p:spPr>
          <a:xfrm rot="7124861">
            <a:off x="13831703" y="3412007"/>
            <a:ext cx="3851990" cy="3123614"/>
          </a:xfrm>
          <a:custGeom>
            <a:rect b="b" l="l" r="r" t="t"/>
            <a:pathLst>
              <a:path extrusionOk="0" h="3123614" w="3851990">
                <a:moveTo>
                  <a:pt x="0" y="0"/>
                </a:moveTo>
                <a:lnTo>
                  <a:pt x="3851990" y="0"/>
                </a:lnTo>
                <a:lnTo>
                  <a:pt x="3851990" y="3123614"/>
                </a:lnTo>
                <a:lnTo>
                  <a:pt x="0" y="31236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 rot="1433643">
            <a:off x="12998905" y="7055081"/>
            <a:ext cx="3862451" cy="3132097"/>
          </a:xfrm>
          <a:custGeom>
            <a:rect b="b" l="l" r="r" t="t"/>
            <a:pathLst>
              <a:path extrusionOk="0" h="3132097" w="3862451">
                <a:moveTo>
                  <a:pt x="0" y="0"/>
                </a:moveTo>
                <a:lnTo>
                  <a:pt x="3862451" y="0"/>
                </a:lnTo>
                <a:lnTo>
                  <a:pt x="3862451" y="3132097"/>
                </a:lnTo>
                <a:lnTo>
                  <a:pt x="0" y="31320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5"/>
          <p:cNvSpPr/>
          <p:nvPr/>
        </p:nvSpPr>
        <p:spPr>
          <a:xfrm rot="-3330306">
            <a:off x="148535" y="3691431"/>
            <a:ext cx="3818503" cy="3096458"/>
          </a:xfrm>
          <a:custGeom>
            <a:rect b="b" l="l" r="r" t="t"/>
            <a:pathLst>
              <a:path extrusionOk="0" h="3096458" w="3818503">
                <a:moveTo>
                  <a:pt x="0" y="0"/>
                </a:moveTo>
                <a:lnTo>
                  <a:pt x="3818503" y="0"/>
                </a:lnTo>
                <a:lnTo>
                  <a:pt x="3818503" y="3096459"/>
                </a:lnTo>
                <a:lnTo>
                  <a:pt x="0" y="30964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5"/>
          <p:cNvSpPr/>
          <p:nvPr/>
        </p:nvSpPr>
        <p:spPr>
          <a:xfrm rot="-9021523">
            <a:off x="1092618" y="88204"/>
            <a:ext cx="3876563" cy="3143540"/>
          </a:xfrm>
          <a:custGeom>
            <a:rect b="b" l="l" r="r" t="t"/>
            <a:pathLst>
              <a:path extrusionOk="0" h="3143540" w="3876563">
                <a:moveTo>
                  <a:pt x="0" y="0"/>
                </a:moveTo>
                <a:lnTo>
                  <a:pt x="3876562" y="0"/>
                </a:lnTo>
                <a:lnTo>
                  <a:pt x="3876562" y="3143540"/>
                </a:lnTo>
                <a:lnTo>
                  <a:pt x="0" y="31435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