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0287000" cx="18288000"/>
  <p:notesSz cx="6858000" cy="9144000"/>
  <p:embeddedFontLst>
    <p:embeddedFont>
      <p:font typeface="Open Sans ExtraBold"/>
      <p:bold r:id="rId13"/>
      <p:boldItalic r:id="rId14"/>
    </p:embeddedFont>
    <p:embeddedFont>
      <p:font typeface="Open Sans"/>
      <p:bold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7" roundtripDataSignature="AMtx7mgPZI2a1QtVoTxpEcdTcc8mGgjV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penSansExtraBold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penSans-bold.fntdata"/><Relationship Id="rId14" Type="http://schemas.openxmlformats.org/officeDocument/2006/relationships/font" Target="fonts/OpenSansExtraBold-boldItalic.fntdata"/><Relationship Id="rId17" Type="http://customschemas.google.com/relationships/presentationmetadata" Target="metadata"/><Relationship Id="rId16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8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9219" l="0" r="0" t="-922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>
            <a:off x="1028700" y="0"/>
            <a:ext cx="7994211" cy="10532907"/>
          </a:xfrm>
          <a:custGeom>
            <a:rect b="b" l="l" r="r" t="t"/>
            <a:pathLst>
              <a:path extrusionOk="0" h="3562983" w="2704214">
                <a:moveTo>
                  <a:pt x="0" y="0"/>
                </a:moveTo>
                <a:lnTo>
                  <a:pt x="2704214" y="0"/>
                </a:lnTo>
                <a:lnTo>
                  <a:pt x="2704214" y="3562983"/>
                </a:lnTo>
                <a:lnTo>
                  <a:pt x="0" y="3562983"/>
                </a:lnTo>
                <a:lnTo>
                  <a:pt x="0" y="0"/>
                </a:lnTo>
              </a:path>
            </a:pathLst>
          </a:custGeom>
          <a:solidFill>
            <a:srgbClr val="266041"/>
          </a:solidFill>
          <a:ln>
            <a:noFill/>
          </a:ln>
        </p:spPr>
      </p:sp>
      <p:grpSp>
        <p:nvGrpSpPr>
          <p:cNvPr id="86" name="Google Shape;86;p1"/>
          <p:cNvGrpSpPr/>
          <p:nvPr/>
        </p:nvGrpSpPr>
        <p:grpSpPr>
          <a:xfrm>
            <a:off x="1773663" y="1028700"/>
            <a:ext cx="17879833" cy="3795715"/>
            <a:chOff x="0" y="0"/>
            <a:chExt cx="23839777" cy="5060953"/>
          </a:xfrm>
        </p:grpSpPr>
        <p:sp>
          <p:nvSpPr>
            <p:cNvPr id="87" name="Google Shape;87;p1"/>
            <p:cNvSpPr/>
            <p:nvPr/>
          </p:nvSpPr>
          <p:spPr>
            <a:xfrm>
              <a:off x="0" y="0"/>
              <a:ext cx="5060953" cy="5060953"/>
            </a:xfrm>
            <a:custGeom>
              <a:rect b="b" l="l" r="r" t="t"/>
              <a:pathLst>
                <a:path extrusionOk="0" h="5060953" w="5060953">
                  <a:moveTo>
                    <a:pt x="0" y="0"/>
                  </a:moveTo>
                  <a:lnTo>
                    <a:pt x="5060953" y="0"/>
                  </a:lnTo>
                  <a:lnTo>
                    <a:pt x="5060953" y="5060953"/>
                  </a:lnTo>
                  <a:lnTo>
                    <a:pt x="0" y="5060953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88" name="Google Shape;88;p1"/>
            <p:cNvSpPr txBox="1"/>
            <p:nvPr/>
          </p:nvSpPr>
          <p:spPr>
            <a:xfrm>
              <a:off x="6173202" y="1250174"/>
              <a:ext cx="17666575" cy="2783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990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" name="Google Shape;89;p1"/>
          <p:cNvGrpSpPr/>
          <p:nvPr/>
        </p:nvGrpSpPr>
        <p:grpSpPr>
          <a:xfrm>
            <a:off x="1773663" y="6330360"/>
            <a:ext cx="8850059" cy="1772233"/>
            <a:chOff x="0" y="-76200"/>
            <a:chExt cx="11800079" cy="2362977"/>
          </a:xfrm>
        </p:grpSpPr>
        <p:sp>
          <p:nvSpPr>
            <p:cNvPr id="90" name="Google Shape;90;p1"/>
            <p:cNvSpPr txBox="1"/>
            <p:nvPr/>
          </p:nvSpPr>
          <p:spPr>
            <a:xfrm>
              <a:off x="0" y="762493"/>
              <a:ext cx="11800079" cy="15242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6857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Taxon</a:t>
              </a:r>
              <a:endParaRPr/>
            </a:p>
          </p:txBody>
        </p:sp>
        <p:sp>
          <p:nvSpPr>
            <p:cNvPr id="91" name="Google Shape;91;p1"/>
            <p:cNvSpPr txBox="1"/>
            <p:nvPr/>
          </p:nvSpPr>
          <p:spPr>
            <a:xfrm>
              <a:off x="0" y="-76200"/>
              <a:ext cx="11800079" cy="8138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365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Soluciones bioinformaticas</a:t>
              </a:r>
              <a:endParaRPr/>
            </a:p>
          </p:txBody>
        </p:sp>
      </p:grpSp>
      <p:sp>
        <p:nvSpPr>
          <p:cNvPr id="92" name="Google Shape;92;p1"/>
          <p:cNvSpPr/>
          <p:nvPr/>
        </p:nvSpPr>
        <p:spPr>
          <a:xfrm>
            <a:off x="10713579" y="1758360"/>
            <a:ext cx="7026818" cy="9258303"/>
          </a:xfrm>
          <a:custGeom>
            <a:rect b="b" l="l" r="r" t="t"/>
            <a:pathLst>
              <a:path extrusionOk="0" h="3562983" w="2704214">
                <a:moveTo>
                  <a:pt x="0" y="0"/>
                </a:moveTo>
                <a:lnTo>
                  <a:pt x="2704214" y="0"/>
                </a:lnTo>
                <a:lnTo>
                  <a:pt x="2704214" y="3562983"/>
                </a:lnTo>
                <a:lnTo>
                  <a:pt x="0" y="3562983"/>
                </a:lnTo>
                <a:lnTo>
                  <a:pt x="0" y="0"/>
                </a:lnTo>
              </a:path>
            </a:pathLst>
          </a:custGeom>
          <a:solidFill>
            <a:srgbClr val="266041"/>
          </a:solidFill>
          <a:ln>
            <a:noFill/>
          </a:ln>
        </p:spPr>
      </p:sp>
      <p:sp>
        <p:nvSpPr>
          <p:cNvPr id="93" name="Google Shape;93;p1"/>
          <p:cNvSpPr txBox="1"/>
          <p:nvPr/>
        </p:nvSpPr>
        <p:spPr>
          <a:xfrm>
            <a:off x="11309143" y="3596050"/>
            <a:ext cx="5981204" cy="5161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Santiago Centurión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Fulvio Todone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Verónica Mussio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Gastón Carballo 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9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Ignacio Claros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900" u="none" cap="none" strike="noStrike">
              <a:solidFill>
                <a:srgbClr val="FFFF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11494910" y="1898009"/>
            <a:ext cx="5689697" cy="13110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703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Integrantes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-2390122" y="8767127"/>
            <a:ext cx="8850059" cy="887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199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G-18</a:t>
            </a:r>
            <a:endParaRPr/>
          </a:p>
        </p:txBody>
      </p:sp>
      <p:cxnSp>
        <p:nvCxnSpPr>
          <p:cNvPr id="96" name="Google Shape;96;p1"/>
          <p:cNvCxnSpPr/>
          <p:nvPr/>
        </p:nvCxnSpPr>
        <p:spPr>
          <a:xfrm>
            <a:off x="10980868" y="3228132"/>
            <a:ext cx="649224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" name="Google Shape;97;p1"/>
          <p:cNvCxnSpPr/>
          <p:nvPr/>
        </p:nvCxnSpPr>
        <p:spPr>
          <a:xfrm>
            <a:off x="1773663" y="8121643"/>
            <a:ext cx="649224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604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Google Shape;102;p2"/>
          <p:cNvCxnSpPr/>
          <p:nvPr/>
        </p:nvCxnSpPr>
        <p:spPr>
          <a:xfrm>
            <a:off x="3962777" y="9234488"/>
            <a:ext cx="11734685" cy="0"/>
          </a:xfrm>
          <a:prstGeom prst="straightConnector1">
            <a:avLst/>
          </a:prstGeom>
          <a:noFill/>
          <a:ln cap="rnd" cmpd="sng" w="47625">
            <a:solidFill>
              <a:srgbClr val="EDEDED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03" name="Google Shape;103;p2"/>
          <p:cNvGrpSpPr/>
          <p:nvPr/>
        </p:nvGrpSpPr>
        <p:grpSpPr>
          <a:xfrm>
            <a:off x="19077" y="0"/>
            <a:ext cx="3509173" cy="744963"/>
            <a:chOff x="0" y="0"/>
            <a:chExt cx="4678897" cy="993284"/>
          </a:xfrm>
        </p:grpSpPr>
        <p:sp>
          <p:nvSpPr>
            <p:cNvPr id="104" name="Google Shape;104;p2"/>
            <p:cNvSpPr/>
            <p:nvPr/>
          </p:nvSpPr>
          <p:spPr>
            <a:xfrm>
              <a:off x="0" y="0"/>
              <a:ext cx="993284" cy="993284"/>
            </a:xfrm>
            <a:custGeom>
              <a:rect b="b" l="l" r="r" t="t"/>
              <a:pathLst>
                <a:path extrusionOk="0" h="993284" w="993284">
                  <a:moveTo>
                    <a:pt x="0" y="0"/>
                  </a:moveTo>
                  <a:lnTo>
                    <a:pt x="993284" y="0"/>
                  </a:lnTo>
                  <a:lnTo>
                    <a:pt x="993284" y="993284"/>
                  </a:lnTo>
                  <a:lnTo>
                    <a:pt x="0" y="99328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05" name="Google Shape;105;p2"/>
            <p:cNvSpPr txBox="1"/>
            <p:nvPr/>
          </p:nvSpPr>
          <p:spPr>
            <a:xfrm>
              <a:off x="1211579" y="244475"/>
              <a:ext cx="3467318" cy="547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9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6" name="Google Shape;106;p2"/>
          <p:cNvSpPr txBox="1"/>
          <p:nvPr/>
        </p:nvSpPr>
        <p:spPr>
          <a:xfrm>
            <a:off x="3276658" y="857250"/>
            <a:ext cx="11734685" cy="15665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Desafío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8508464" y="7751313"/>
            <a:ext cx="11734685" cy="887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199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Taxon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1295269" y="3528363"/>
            <a:ext cx="15697462" cy="3144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63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Diseñar una herramienta disruptiva para los productores agrícolas que evalúe la calidad de los suelos de manera integral y, además, brinde recomendaciones personalizadas de bioinsumos.</a:t>
            </a:r>
            <a:endParaRPr/>
          </a:p>
        </p:txBody>
      </p:sp>
      <p:cxnSp>
        <p:nvCxnSpPr>
          <p:cNvPr id="109" name="Google Shape;109;p2"/>
          <p:cNvCxnSpPr/>
          <p:nvPr/>
        </p:nvCxnSpPr>
        <p:spPr>
          <a:xfrm>
            <a:off x="3528250" y="768776"/>
            <a:ext cx="11734685" cy="0"/>
          </a:xfrm>
          <a:prstGeom prst="straightConnector1">
            <a:avLst/>
          </a:prstGeom>
          <a:noFill/>
          <a:ln cap="rnd" cmpd="sng" w="47625">
            <a:solidFill>
              <a:srgbClr val="EDEDED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604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/>
          <p:nvPr/>
        </p:nvSpPr>
        <p:spPr>
          <a:xfrm>
            <a:off x="5072304" y="2611931"/>
            <a:ext cx="7245320" cy="45487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6604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/>
          <p:nvPr/>
        </p:nvSpPr>
        <p:spPr>
          <a:xfrm>
            <a:off x="7902583" y="-259001"/>
            <a:ext cx="10385417" cy="5566040"/>
          </a:xfrm>
          <a:custGeom>
            <a:rect b="b" l="l" r="r" t="t"/>
            <a:pathLst>
              <a:path extrusionOk="0" h="5566040" w="10385417">
                <a:moveTo>
                  <a:pt x="0" y="0"/>
                </a:moveTo>
                <a:lnTo>
                  <a:pt x="10385417" y="0"/>
                </a:lnTo>
                <a:lnTo>
                  <a:pt x="10385417" y="5566041"/>
                </a:lnTo>
                <a:lnTo>
                  <a:pt x="0" y="55660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0" name="Google Shape;120;p4"/>
          <p:cNvSpPr/>
          <p:nvPr/>
        </p:nvSpPr>
        <p:spPr>
          <a:xfrm>
            <a:off x="22971" y="4857540"/>
            <a:ext cx="7879612" cy="5321068"/>
          </a:xfrm>
          <a:custGeom>
            <a:rect b="b" l="l" r="r" t="t"/>
            <a:pathLst>
              <a:path extrusionOk="0" h="1799966" w="2665449">
                <a:moveTo>
                  <a:pt x="0" y="0"/>
                </a:moveTo>
                <a:lnTo>
                  <a:pt x="2665449" y="0"/>
                </a:lnTo>
                <a:lnTo>
                  <a:pt x="2665449" y="1799966"/>
                </a:lnTo>
                <a:lnTo>
                  <a:pt x="0" y="1799966"/>
                </a:lnTo>
                <a:lnTo>
                  <a:pt x="0" y="0"/>
                </a:lnTo>
              </a:path>
            </a:pathLst>
          </a:custGeom>
          <a:solidFill>
            <a:srgbClr val="266041"/>
          </a:solidFill>
          <a:ln>
            <a:noFill/>
          </a:ln>
        </p:spPr>
      </p:sp>
      <p:cxnSp>
        <p:nvCxnSpPr>
          <p:cNvPr id="121" name="Google Shape;121;p4"/>
          <p:cNvCxnSpPr/>
          <p:nvPr/>
        </p:nvCxnSpPr>
        <p:spPr>
          <a:xfrm>
            <a:off x="861390" y="6906027"/>
            <a:ext cx="649224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2" name="Google Shape;122;p4"/>
          <p:cNvGrpSpPr/>
          <p:nvPr/>
        </p:nvGrpSpPr>
        <p:grpSpPr>
          <a:xfrm>
            <a:off x="0" y="0"/>
            <a:ext cx="3509173" cy="744963"/>
            <a:chOff x="0" y="0"/>
            <a:chExt cx="4678897" cy="993284"/>
          </a:xfrm>
        </p:grpSpPr>
        <p:sp>
          <p:nvSpPr>
            <p:cNvPr id="123" name="Google Shape;123;p4"/>
            <p:cNvSpPr/>
            <p:nvPr/>
          </p:nvSpPr>
          <p:spPr>
            <a:xfrm>
              <a:off x="0" y="0"/>
              <a:ext cx="993284" cy="993284"/>
            </a:xfrm>
            <a:custGeom>
              <a:rect b="b" l="l" r="r" t="t"/>
              <a:pathLst>
                <a:path extrusionOk="0" h="993284" w="993284">
                  <a:moveTo>
                    <a:pt x="0" y="0"/>
                  </a:moveTo>
                  <a:lnTo>
                    <a:pt x="993284" y="0"/>
                  </a:lnTo>
                  <a:lnTo>
                    <a:pt x="993284" y="993284"/>
                  </a:lnTo>
                  <a:lnTo>
                    <a:pt x="0" y="99328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24" name="Google Shape;124;p4"/>
            <p:cNvSpPr txBox="1"/>
            <p:nvPr/>
          </p:nvSpPr>
          <p:spPr>
            <a:xfrm>
              <a:off x="1211579" y="244475"/>
              <a:ext cx="3467318" cy="547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9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" name="Google Shape;125;p4"/>
          <p:cNvGrpSpPr/>
          <p:nvPr/>
        </p:nvGrpSpPr>
        <p:grpSpPr>
          <a:xfrm>
            <a:off x="1120877" y="5081793"/>
            <a:ext cx="5683800" cy="1528959"/>
            <a:chOff x="0" y="-57150"/>
            <a:chExt cx="7578400" cy="2038611"/>
          </a:xfrm>
        </p:grpSpPr>
        <p:sp>
          <p:nvSpPr>
            <p:cNvPr id="126" name="Google Shape;126;p4"/>
            <p:cNvSpPr txBox="1"/>
            <p:nvPr/>
          </p:nvSpPr>
          <p:spPr>
            <a:xfrm>
              <a:off x="0" y="563083"/>
              <a:ext cx="7578400" cy="1418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6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RESOLUCIÓN</a:t>
              </a:r>
              <a:endParaRPr/>
            </a:p>
          </p:txBody>
        </p:sp>
        <p:sp>
          <p:nvSpPr>
            <p:cNvPr id="127" name="Google Shape;127;p4"/>
            <p:cNvSpPr txBox="1"/>
            <p:nvPr/>
          </p:nvSpPr>
          <p:spPr>
            <a:xfrm>
              <a:off x="0" y="-57150"/>
              <a:ext cx="7578400" cy="6227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21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4"/>
          <p:cNvSpPr txBox="1"/>
          <p:nvPr/>
        </p:nvSpPr>
        <p:spPr>
          <a:xfrm>
            <a:off x="571924" y="7460924"/>
            <a:ext cx="67818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1" u="none" cap="none" strike="noStrik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OBTENCI</a:t>
            </a:r>
            <a:r>
              <a:rPr lang="en-US" sz="3001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Ó</a:t>
            </a:r>
            <a:r>
              <a:rPr b="0" i="0" lang="en-US" sz="3001" u="none" cap="none" strike="noStrik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N DE DATOS IN-VITRO</a:t>
            </a:r>
            <a:endParaRPr/>
          </a:p>
        </p:txBody>
      </p:sp>
      <p:sp>
        <p:nvSpPr>
          <p:cNvPr id="129" name="Google Shape;129;p4"/>
          <p:cNvSpPr txBox="1"/>
          <p:nvPr/>
        </p:nvSpPr>
        <p:spPr>
          <a:xfrm>
            <a:off x="8993960" y="7426008"/>
            <a:ext cx="2526209" cy="5143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+ BENEFICIOS</a:t>
            </a:r>
            <a:endParaRPr/>
          </a:p>
        </p:txBody>
      </p:sp>
      <p:sp>
        <p:nvSpPr>
          <p:cNvPr id="130" name="Google Shape;130;p4"/>
          <p:cNvSpPr txBox="1"/>
          <p:nvPr/>
        </p:nvSpPr>
        <p:spPr>
          <a:xfrm>
            <a:off x="11741139" y="7426008"/>
            <a:ext cx="3004145" cy="5143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 + PRODUCCIÓN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/>
          <p:nvPr/>
        </p:nvSpPr>
        <p:spPr>
          <a:xfrm>
            <a:off x="0" y="-259001"/>
            <a:ext cx="18288000" cy="10437609"/>
          </a:xfrm>
          <a:custGeom>
            <a:rect b="b" l="l" r="r" t="t"/>
            <a:pathLst>
              <a:path extrusionOk="0" h="10437609" w="18288000">
                <a:moveTo>
                  <a:pt x="0" y="0"/>
                </a:moveTo>
                <a:lnTo>
                  <a:pt x="18288000" y="0"/>
                </a:lnTo>
                <a:lnTo>
                  <a:pt x="18288000" y="10437609"/>
                </a:lnTo>
                <a:lnTo>
                  <a:pt x="0" y="104376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-1823" r="-1823" t="0"/>
            </a:stretch>
          </a:blipFill>
          <a:ln>
            <a:noFill/>
          </a:ln>
        </p:spPr>
      </p:sp>
      <p:sp>
        <p:nvSpPr>
          <p:cNvPr id="136" name="Google Shape;136;p5"/>
          <p:cNvSpPr/>
          <p:nvPr/>
        </p:nvSpPr>
        <p:spPr>
          <a:xfrm>
            <a:off x="22971" y="4857540"/>
            <a:ext cx="7879612" cy="5321068"/>
          </a:xfrm>
          <a:custGeom>
            <a:rect b="b" l="l" r="r" t="t"/>
            <a:pathLst>
              <a:path extrusionOk="0" h="1799966" w="2665449">
                <a:moveTo>
                  <a:pt x="0" y="0"/>
                </a:moveTo>
                <a:lnTo>
                  <a:pt x="2665449" y="0"/>
                </a:lnTo>
                <a:lnTo>
                  <a:pt x="2665449" y="1799966"/>
                </a:lnTo>
                <a:lnTo>
                  <a:pt x="0" y="1799966"/>
                </a:lnTo>
                <a:lnTo>
                  <a:pt x="0" y="0"/>
                </a:lnTo>
              </a:path>
            </a:pathLst>
          </a:custGeom>
          <a:solidFill>
            <a:srgbClr val="266041"/>
          </a:solidFill>
          <a:ln>
            <a:noFill/>
          </a:ln>
        </p:spPr>
      </p:sp>
      <p:grpSp>
        <p:nvGrpSpPr>
          <p:cNvPr id="137" name="Google Shape;137;p5"/>
          <p:cNvGrpSpPr/>
          <p:nvPr/>
        </p:nvGrpSpPr>
        <p:grpSpPr>
          <a:xfrm>
            <a:off x="1120877" y="5081793"/>
            <a:ext cx="5683800" cy="1528959"/>
            <a:chOff x="0" y="-57150"/>
            <a:chExt cx="7578400" cy="2038611"/>
          </a:xfrm>
        </p:grpSpPr>
        <p:sp>
          <p:nvSpPr>
            <p:cNvPr id="138" name="Google Shape;138;p5"/>
            <p:cNvSpPr txBox="1"/>
            <p:nvPr/>
          </p:nvSpPr>
          <p:spPr>
            <a:xfrm>
              <a:off x="0" y="563083"/>
              <a:ext cx="7578400" cy="14183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6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RESOLUCIÓN</a:t>
              </a:r>
              <a:endParaRPr/>
            </a:p>
          </p:txBody>
        </p:sp>
        <p:sp>
          <p:nvSpPr>
            <p:cNvPr id="139" name="Google Shape;139;p5"/>
            <p:cNvSpPr txBox="1"/>
            <p:nvPr/>
          </p:nvSpPr>
          <p:spPr>
            <a:xfrm>
              <a:off x="0" y="-57150"/>
              <a:ext cx="7578400" cy="6227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21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" name="Google Shape;140;p5"/>
          <p:cNvSpPr txBox="1"/>
          <p:nvPr/>
        </p:nvSpPr>
        <p:spPr>
          <a:xfrm>
            <a:off x="716657" y="7143786"/>
            <a:ext cx="6781706" cy="211451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001" u="none" cap="none" strike="noStrike">
                <a:solidFill>
                  <a:srgbClr val="FFFFFF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Dron capaz de recolectar datos del suelo y generar recomendaciones sobre el mejor inoculante para el suelo</a:t>
            </a:r>
            <a:endParaRPr/>
          </a:p>
        </p:txBody>
      </p:sp>
      <p:sp>
        <p:nvSpPr>
          <p:cNvPr id="141" name="Google Shape;141;p5"/>
          <p:cNvSpPr/>
          <p:nvPr/>
        </p:nvSpPr>
        <p:spPr>
          <a:xfrm>
            <a:off x="14114973" y="7937732"/>
            <a:ext cx="5062934" cy="1320568"/>
          </a:xfrm>
          <a:custGeom>
            <a:rect b="b" l="l" r="r" t="t"/>
            <a:pathLst>
              <a:path extrusionOk="0" h="446711" w="1712647">
                <a:moveTo>
                  <a:pt x="0" y="0"/>
                </a:moveTo>
                <a:lnTo>
                  <a:pt x="1712647" y="0"/>
                </a:lnTo>
                <a:lnTo>
                  <a:pt x="1712647" y="446711"/>
                </a:lnTo>
                <a:lnTo>
                  <a:pt x="0" y="446711"/>
                </a:lnTo>
                <a:lnTo>
                  <a:pt x="0" y="0"/>
                </a:lnTo>
              </a:path>
            </a:pathLst>
          </a:custGeom>
          <a:solidFill>
            <a:srgbClr val="266041"/>
          </a:solidFill>
          <a:ln>
            <a:noFill/>
          </a:ln>
        </p:spPr>
      </p:sp>
      <p:sp>
        <p:nvSpPr>
          <p:cNvPr id="142" name="Google Shape;142;p5"/>
          <p:cNvSpPr txBox="1"/>
          <p:nvPr/>
        </p:nvSpPr>
        <p:spPr>
          <a:xfrm>
            <a:off x="14746833" y="8106844"/>
            <a:ext cx="3081834" cy="887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199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SoilSense</a:t>
            </a:r>
            <a:endParaRPr/>
          </a:p>
        </p:txBody>
      </p:sp>
      <p:cxnSp>
        <p:nvCxnSpPr>
          <p:cNvPr id="143" name="Google Shape;143;p5"/>
          <p:cNvCxnSpPr/>
          <p:nvPr/>
        </p:nvCxnSpPr>
        <p:spPr>
          <a:xfrm>
            <a:off x="861390" y="6906027"/>
            <a:ext cx="6492240" cy="0"/>
          </a:xfrm>
          <a:prstGeom prst="straightConnector1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4" name="Google Shape;144;p5"/>
          <p:cNvGrpSpPr/>
          <p:nvPr/>
        </p:nvGrpSpPr>
        <p:grpSpPr>
          <a:xfrm>
            <a:off x="0" y="0"/>
            <a:ext cx="3509173" cy="744963"/>
            <a:chOff x="0" y="0"/>
            <a:chExt cx="4678897" cy="993284"/>
          </a:xfrm>
        </p:grpSpPr>
        <p:sp>
          <p:nvSpPr>
            <p:cNvPr id="145" name="Google Shape;145;p5"/>
            <p:cNvSpPr/>
            <p:nvPr/>
          </p:nvSpPr>
          <p:spPr>
            <a:xfrm>
              <a:off x="0" y="0"/>
              <a:ext cx="993284" cy="993284"/>
            </a:xfrm>
            <a:custGeom>
              <a:rect b="b" l="l" r="r" t="t"/>
              <a:pathLst>
                <a:path extrusionOk="0" h="993284" w="993284">
                  <a:moveTo>
                    <a:pt x="0" y="0"/>
                  </a:moveTo>
                  <a:lnTo>
                    <a:pt x="993284" y="0"/>
                  </a:lnTo>
                  <a:lnTo>
                    <a:pt x="993284" y="993284"/>
                  </a:lnTo>
                  <a:lnTo>
                    <a:pt x="0" y="993284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</p:sp>
        <p:sp>
          <p:nvSpPr>
            <p:cNvPr id="146" name="Google Shape;146;p5"/>
            <p:cNvSpPr txBox="1"/>
            <p:nvPr/>
          </p:nvSpPr>
          <p:spPr>
            <a:xfrm>
              <a:off x="1211579" y="244475"/>
              <a:ext cx="3467318" cy="5471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9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604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/>
          <p:nvPr/>
        </p:nvSpPr>
        <p:spPr>
          <a:xfrm>
            <a:off x="1028700" y="1097089"/>
            <a:ext cx="6427869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6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Conclusión</a:t>
            </a:r>
            <a:endParaRPr/>
          </a:p>
        </p:txBody>
      </p:sp>
      <p:grpSp>
        <p:nvGrpSpPr>
          <p:cNvPr id="152" name="Google Shape;152;p6"/>
          <p:cNvGrpSpPr/>
          <p:nvPr/>
        </p:nvGrpSpPr>
        <p:grpSpPr>
          <a:xfrm>
            <a:off x="7456569" y="3600450"/>
            <a:ext cx="3086100" cy="3086100"/>
            <a:chOff x="0" y="0"/>
            <a:chExt cx="812800" cy="812800"/>
          </a:xfrm>
        </p:grpSpPr>
        <p:sp>
          <p:nvSpPr>
            <p:cNvPr id="153" name="Google Shape;153;p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" name="Google Shape;155;p6"/>
          <p:cNvGrpSpPr/>
          <p:nvPr/>
        </p:nvGrpSpPr>
        <p:grpSpPr>
          <a:xfrm rot="131944">
            <a:off x="2441389" y="3600450"/>
            <a:ext cx="3086100" cy="3086100"/>
            <a:chOff x="0" y="0"/>
            <a:chExt cx="812800" cy="812800"/>
          </a:xfrm>
        </p:grpSpPr>
        <p:sp>
          <p:nvSpPr>
            <p:cNvPr id="156" name="Google Shape;156;p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endParaRPr/>
            </a:p>
          </p:txBody>
        </p:sp>
      </p:grpSp>
      <p:grpSp>
        <p:nvGrpSpPr>
          <p:cNvPr id="158" name="Google Shape;158;p6"/>
          <p:cNvGrpSpPr/>
          <p:nvPr/>
        </p:nvGrpSpPr>
        <p:grpSpPr>
          <a:xfrm>
            <a:off x="12485769" y="3415665"/>
            <a:ext cx="3086100" cy="3086100"/>
            <a:chOff x="0" y="0"/>
            <a:chExt cx="812800" cy="812800"/>
          </a:xfrm>
        </p:grpSpPr>
        <p:sp>
          <p:nvSpPr>
            <p:cNvPr id="159" name="Google Shape;159;p6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6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6"/>
          <p:cNvSpPr txBox="1"/>
          <p:nvPr/>
        </p:nvSpPr>
        <p:spPr>
          <a:xfrm>
            <a:off x="2189507" y="4537709"/>
            <a:ext cx="3589864" cy="12871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700" u="none" cap="none" strike="noStrike">
                <a:solidFill>
                  <a:srgbClr val="1A3B29"/>
                </a:solidFill>
                <a:latin typeface="Open Sans"/>
                <a:ea typeface="Open Sans"/>
                <a:cs typeface="Open Sans"/>
                <a:sym typeface="Open Sans"/>
              </a:rPr>
              <a:t>MENORES COSTOS</a:t>
            </a:r>
            <a:endParaRPr/>
          </a:p>
        </p:txBody>
      </p:sp>
      <p:sp>
        <p:nvSpPr>
          <p:cNvPr id="162" name="Google Shape;162;p6"/>
          <p:cNvSpPr txBox="1"/>
          <p:nvPr/>
        </p:nvSpPr>
        <p:spPr>
          <a:xfrm>
            <a:off x="7524264" y="4473577"/>
            <a:ext cx="2950711" cy="9410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1A3B29"/>
                </a:solidFill>
                <a:latin typeface="Open Sans"/>
                <a:ea typeface="Open Sans"/>
                <a:cs typeface="Open Sans"/>
                <a:sym typeface="Open Sans"/>
              </a:rPr>
              <a:t>MAYOR RENDIMIENTO</a:t>
            </a:r>
            <a:endParaRPr/>
          </a:p>
        </p:txBody>
      </p:sp>
      <p:sp>
        <p:nvSpPr>
          <p:cNvPr id="163" name="Google Shape;163;p6"/>
          <p:cNvSpPr txBox="1"/>
          <p:nvPr/>
        </p:nvSpPr>
        <p:spPr>
          <a:xfrm>
            <a:off x="12485769" y="4531996"/>
            <a:ext cx="3086100" cy="8153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rgbClr val="1A3B29"/>
                </a:solidFill>
                <a:latin typeface="Open Sans"/>
                <a:ea typeface="Open Sans"/>
                <a:cs typeface="Open Sans"/>
                <a:sym typeface="Open Sans"/>
              </a:rPr>
              <a:t>SOSTENIBILIDAD AMBIENTAL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604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/>
          <p:nvPr/>
        </p:nvSpPr>
        <p:spPr>
          <a:xfrm>
            <a:off x="4953655" y="3460115"/>
            <a:ext cx="8380690" cy="319531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¡GRACIAS POR </a:t>
            </a:r>
            <a:endParaRPr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92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SU ATENCIÓN!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