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1" roundtripDataSignature="AMtx7mgt+4QYnoozDq8OAz2TR5v+LYUn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customschemas.google.com/relationships/presentationmetadata" Target="metadata"/><Relationship Id="rId10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ec3433520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ec343352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showMasterSp="0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" name="Google Shape;24;p7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" name="Google Shape;25;p7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6" name="Google Shape;26;p7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27" name="Google Shape;27;p7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28" name="Google Shape;28;p7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7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0" name="Google Shape;30;p7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1" name="Google Shape;31;p7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2" name="Google Shape;32;p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7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7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" name="Google Shape;36;p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descripción">
  <p:cSld name="Título y descripció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 con descripción">
  <p:cSld name="Cita con descripció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7"/>
          <p:cNvSpPr txBox="1"/>
          <p:nvPr>
            <p:ph idx="1" type="body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9" name="Google Shape;99;p17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0" name="Google Shape;100;p1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  <p:sp>
        <p:nvSpPr>
          <p:cNvPr id="103" name="Google Shape;103;p17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4" name="Google Shape;104;p17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800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rjeta de nombre">
  <p:cSld name="Tarjeta de nombre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8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8" name="Google Shape;108;p1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r la tarjeta de nombre">
  <p:cSld name="Citar la tarjeta de nombre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9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4" name="Google Shape;114;p19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5" name="Google Shape;115;p1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  <p:sp>
        <p:nvSpPr>
          <p:cNvPr id="118" name="Google Shape;118;p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19" name="Google Shape;119;p19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dadero o falso">
  <p:cSld name="Verdadero o falso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/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0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23" name="Google Shape;123;p20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4" name="Google Shape;124;p2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1"/>
          <p:cNvSpPr txBox="1"/>
          <p:nvPr>
            <p:ph idx="1" type="body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0" name="Google Shape;130;p2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2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6" name="Google Shape;136;p2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8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4" name="Google Shape;54;p10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5" name="Google Shape;55;p1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1" name="Google Shape;61;p11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2" name="Google Shape;62;p11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3" name="Google Shape;63;p11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4" name="Google Shape;64;p1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80" name="Google Shape;80;p1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5"/>
          <p:cNvSpPr/>
          <p:nvPr>
            <p:ph idx="2" type="pic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87" name="Google Shape;87;p1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" name="Google Shape;7;p6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" name="Google Shape;8;p6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rgbClr val="D8D8D8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" name="Google Shape;9;p6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0" name="Google Shape;10;p6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1" name="Google Shape;11;p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6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3" name="Google Shape;13;p6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4" name="Google Shape;14;p6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5" name="Google Shape;15;p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6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" name="Google Shape;17;p6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8" name="Google Shape;18;p6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" name="Google Shape;19;p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" name="Google Shape;20;p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1" name="Google Shape;21;p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1.png"/><Relationship Id="rId5" Type="http://schemas.openxmlformats.org/officeDocument/2006/relationships/image" Target="../media/image6.gif"/><Relationship Id="rId6" Type="http://schemas.openxmlformats.org/officeDocument/2006/relationships/image" Target="../media/image10.png"/><Relationship Id="rId7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"/>
          <p:cNvSpPr txBox="1"/>
          <p:nvPr>
            <p:ph idx="1" type="subTitle"/>
          </p:nvPr>
        </p:nvSpPr>
        <p:spPr>
          <a:xfrm>
            <a:off x="584154" y="17732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b="1" i="0" lang="es-AR" sz="4000">
                <a:solidFill>
                  <a:srgbClr val="000000"/>
                </a:solidFill>
              </a:rPr>
              <a:t>Identificación semi-automatizada de microorganismos productores reductores de sulfato en biodigestores</a:t>
            </a:r>
            <a:endParaRPr sz="4000"/>
          </a:p>
        </p:txBody>
      </p:sp>
      <p:sp>
        <p:nvSpPr>
          <p:cNvPr id="144" name="Google Shape;144;p1"/>
          <p:cNvSpPr txBox="1"/>
          <p:nvPr/>
        </p:nvSpPr>
        <p:spPr>
          <a:xfrm>
            <a:off x="1509277" y="3865562"/>
            <a:ext cx="729375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AR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Grupo 9 – Buralli, Bautista – Lopapa, Blas – Pantanetti, Manuel – Tarquini Fausto – Trumper Martín</a:t>
            </a:r>
            <a:endParaRPr/>
          </a:p>
        </p:txBody>
      </p:sp>
      <p:pic>
        <p:nvPicPr>
          <p:cNvPr descr="Hiamet - Crunchbase Company Profile &amp; Funding" id="145" name="Google Shape;14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8524" y="4511893"/>
            <a:ext cx="24384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"/>
          <p:cNvPicPr preferRelativeResize="0"/>
          <p:nvPr/>
        </p:nvPicPr>
        <p:blipFill rotWithShape="1">
          <a:blip r:embed="rId4">
            <a:alphaModFix/>
          </a:blip>
          <a:srcRect b="26837" l="14648" r="24627" t="16912"/>
          <a:stretch/>
        </p:blipFill>
        <p:spPr>
          <a:xfrm>
            <a:off x="5733013" y="4779791"/>
            <a:ext cx="1812065" cy="1683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ec3433520f_0_0"/>
          <p:cNvSpPr txBox="1"/>
          <p:nvPr>
            <p:ph type="ctrTitle"/>
          </p:nvPr>
        </p:nvSpPr>
        <p:spPr>
          <a:xfrm>
            <a:off x="1507067" y="2404534"/>
            <a:ext cx="7767000" cy="1646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1ec3433520f_0_0"/>
          <p:cNvSpPr txBox="1"/>
          <p:nvPr>
            <p:ph idx="1" type="subTitle"/>
          </p:nvPr>
        </p:nvSpPr>
        <p:spPr>
          <a:xfrm>
            <a:off x="1507067" y="4050833"/>
            <a:ext cx="7767000" cy="109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AR"/>
              <a:t>Desafío planteado:</a:t>
            </a:r>
            <a:endParaRPr/>
          </a:p>
        </p:txBody>
      </p:sp>
      <p:pic>
        <p:nvPicPr>
          <p:cNvPr descr="Forma&#10;&#10;Descripción generada automáticamente" id="158" name="Google Shape;15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064" y="2756054"/>
            <a:ext cx="3256484" cy="187154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9" name="Google Shape;159;p2"/>
          <p:cNvGrpSpPr/>
          <p:nvPr/>
        </p:nvGrpSpPr>
        <p:grpSpPr>
          <a:xfrm>
            <a:off x="4485379" y="1912090"/>
            <a:ext cx="2267243" cy="2267243"/>
            <a:chOff x="6328116" y="2207317"/>
            <a:chExt cx="2267243" cy="2267243"/>
          </a:xfrm>
        </p:grpSpPr>
        <p:pic>
          <p:nvPicPr>
            <p:cNvPr descr="Germen contorno" id="160" name="Google Shape;160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764216" y="2624389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Lupa contorno" id="161" name="Google Shape;161;p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328116" y="2207317"/>
              <a:ext cx="2267243" cy="2267243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62" name="Google Shape;162;p2"/>
          <p:cNvCxnSpPr/>
          <p:nvPr/>
        </p:nvCxnSpPr>
        <p:spPr>
          <a:xfrm flipH="1">
            <a:off x="3082317" y="2351855"/>
            <a:ext cx="1775268" cy="1584540"/>
          </a:xfrm>
          <a:prstGeom prst="straightConnector1">
            <a:avLst/>
          </a:prstGeom>
          <a:noFill/>
          <a:ln cap="rnd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3" name="Google Shape;163;p2"/>
          <p:cNvCxnSpPr/>
          <p:nvPr/>
        </p:nvCxnSpPr>
        <p:spPr>
          <a:xfrm flipH="1">
            <a:off x="3103600" y="3469949"/>
            <a:ext cx="2261577" cy="443753"/>
          </a:xfrm>
          <a:prstGeom prst="straightConnector1">
            <a:avLst/>
          </a:prstGeom>
          <a:noFill/>
          <a:ln cap="rnd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4" name="Google Shape;164;p2"/>
          <p:cNvSpPr txBox="1"/>
          <p:nvPr/>
        </p:nvSpPr>
        <p:spPr>
          <a:xfrm>
            <a:off x="5833408" y="1287283"/>
            <a:ext cx="66717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AR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SO</a:t>
            </a:r>
            <a:r>
              <a:rPr b="0" baseline="-25000" i="0" lang="es-AR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4</a:t>
            </a:r>
            <a:r>
              <a:rPr b="0" baseline="30000" i="0" lang="es-AR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2-</a:t>
            </a:r>
            <a:endParaRPr/>
          </a:p>
        </p:txBody>
      </p:sp>
      <p:sp>
        <p:nvSpPr>
          <p:cNvPr id="165" name="Google Shape;165;p2"/>
          <p:cNvSpPr txBox="1"/>
          <p:nvPr/>
        </p:nvSpPr>
        <p:spPr>
          <a:xfrm>
            <a:off x="6766069" y="2774793"/>
            <a:ext cx="52610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H</a:t>
            </a:r>
            <a:r>
              <a:rPr baseline="-25000" lang="es-AR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2</a:t>
            </a:r>
            <a:r>
              <a:rPr lang="es-AR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</a:t>
            </a:r>
            <a:endParaRPr/>
          </a:p>
        </p:txBody>
      </p:sp>
      <p:sp>
        <p:nvSpPr>
          <p:cNvPr id="166" name="Google Shape;166;p2"/>
          <p:cNvSpPr txBox="1"/>
          <p:nvPr/>
        </p:nvSpPr>
        <p:spPr>
          <a:xfrm>
            <a:off x="7268050" y="2307048"/>
            <a:ext cx="2138082" cy="1477328"/>
          </a:xfrm>
          <a:prstGeom prst="rect">
            <a:avLst/>
          </a:prstGeom>
          <a:solidFill>
            <a:srgbClr val="F1A298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Corrosión, toxicidad, olor desagradable, </a:t>
            </a:r>
            <a:r>
              <a:rPr b="1" lang="es-AR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inhibición de metanogénicas</a:t>
            </a:r>
            <a:endParaRPr/>
          </a:p>
        </p:txBody>
      </p:sp>
      <p:sp>
        <p:nvSpPr>
          <p:cNvPr id="167" name="Google Shape;167;p2"/>
          <p:cNvSpPr/>
          <p:nvPr/>
        </p:nvSpPr>
        <p:spPr>
          <a:xfrm flipH="1" rot="-7762304">
            <a:off x="5522274" y="1492720"/>
            <a:ext cx="1682360" cy="1595916"/>
          </a:xfrm>
          <a:custGeom>
            <a:rect b="b" l="l" r="r" t="t"/>
            <a:pathLst>
              <a:path extrusionOk="0" h="120000" w="120000">
                <a:moveTo>
                  <a:pt x="6165" y="64805"/>
                </a:moveTo>
                <a:lnTo>
                  <a:pt x="6165" y="64805"/>
                </a:lnTo>
                <a:cubicBezTo>
                  <a:pt x="3677" y="37265"/>
                  <a:pt x="22624" y="12344"/>
                  <a:pt x="49957" y="7206"/>
                </a:cubicBezTo>
                <a:cubicBezTo>
                  <a:pt x="77290" y="2068"/>
                  <a:pt x="104082" y="18391"/>
                  <a:pt x="111883" y="44933"/>
                </a:cubicBezTo>
                <a:lnTo>
                  <a:pt x="117689" y="44695"/>
                </a:lnTo>
                <a:lnTo>
                  <a:pt x="110388" y="57931"/>
                </a:lnTo>
                <a:lnTo>
                  <a:pt x="98566" y="45480"/>
                </a:lnTo>
                <a:lnTo>
                  <a:pt x="104347" y="45242"/>
                </a:lnTo>
                <a:lnTo>
                  <a:pt x="104347" y="45242"/>
                </a:lnTo>
                <a:cubicBezTo>
                  <a:pt x="96751" y="23109"/>
                  <a:pt x="73541" y="10071"/>
                  <a:pt x="50327" y="14899"/>
                </a:cubicBezTo>
                <a:cubicBezTo>
                  <a:pt x="27113" y="19727"/>
                  <a:pt x="11239" y="40893"/>
                  <a:pt x="13381" y="64161"/>
                </a:cubicBezTo>
                <a:close/>
              </a:path>
            </a:pathLst>
          </a:custGeom>
          <a:solidFill>
            <a:schemeClr val="accent1"/>
          </a:solidFill>
          <a:ln cap="rnd" cmpd="sng" w="19050">
            <a:solidFill>
              <a:srgbClr val="3C51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8" name="Google Shape;168;p2"/>
          <p:cNvSpPr txBox="1"/>
          <p:nvPr/>
        </p:nvSpPr>
        <p:spPr>
          <a:xfrm>
            <a:off x="1708793" y="5570717"/>
            <a:ext cx="70084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Identificar y/o cuantificar en el momento (in situ) los organismos sulfato reductores presentes en muestras de biodigestores en el transcurso de 24hs.</a:t>
            </a:r>
            <a:endParaRPr/>
          </a:p>
        </p:txBody>
      </p:sp>
      <p:sp>
        <p:nvSpPr>
          <p:cNvPr id="169" name="Google Shape;169;p2"/>
          <p:cNvSpPr/>
          <p:nvPr/>
        </p:nvSpPr>
        <p:spPr>
          <a:xfrm>
            <a:off x="5212992" y="4454617"/>
            <a:ext cx="620415" cy="1064131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rnd" cmpd="sng" w="19050">
            <a:solidFill>
              <a:srgbClr val="3C511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"/>
          <p:cNvSpPr txBox="1"/>
          <p:nvPr>
            <p:ph type="title"/>
          </p:nvPr>
        </p:nvSpPr>
        <p:spPr>
          <a:xfrm>
            <a:off x="677334" y="609600"/>
            <a:ext cx="8596668" cy="797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AR"/>
              <a:t>Nuestra solución:</a:t>
            </a:r>
            <a:endParaRPr/>
          </a:p>
        </p:txBody>
      </p:sp>
      <p:grpSp>
        <p:nvGrpSpPr>
          <p:cNvPr id="175" name="Google Shape;175;p3"/>
          <p:cNvGrpSpPr/>
          <p:nvPr/>
        </p:nvGrpSpPr>
        <p:grpSpPr>
          <a:xfrm>
            <a:off x="848417" y="1801788"/>
            <a:ext cx="7915353" cy="4931531"/>
            <a:chOff x="658588" y="1210201"/>
            <a:chExt cx="8434946" cy="5446197"/>
          </a:xfrm>
        </p:grpSpPr>
        <p:pic>
          <p:nvPicPr>
            <p:cNvPr id="176" name="Google Shape;176;p3"/>
            <p:cNvPicPr preferRelativeResize="0"/>
            <p:nvPr/>
          </p:nvPicPr>
          <p:blipFill rotWithShape="1">
            <a:blip r:embed="rId3">
              <a:alphaModFix/>
            </a:blip>
            <a:srcRect b="0" l="30049" r="-1670" t="0"/>
            <a:stretch/>
          </p:blipFill>
          <p:spPr>
            <a:xfrm>
              <a:off x="658588" y="1581106"/>
              <a:ext cx="2846938" cy="19847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" name="Google Shape;177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637159" y="1210201"/>
              <a:ext cx="4026905" cy="23275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Multiple sequence alignment - Wikipedia" id="178" name="Google Shape;178;p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066739" y="4085672"/>
              <a:ext cx="3640360" cy="205759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79" name="Google Shape;179;p3"/>
            <p:cNvCxnSpPr/>
            <p:nvPr/>
          </p:nvCxnSpPr>
          <p:spPr>
            <a:xfrm>
              <a:off x="3772588" y="2488975"/>
              <a:ext cx="841579" cy="0"/>
            </a:xfrm>
            <a:prstGeom prst="straightConnector1">
              <a:avLst/>
            </a:prstGeom>
            <a:noFill/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180" name="Google Shape;180;p3"/>
            <p:cNvCxnSpPr/>
            <p:nvPr/>
          </p:nvCxnSpPr>
          <p:spPr>
            <a:xfrm>
              <a:off x="6627619" y="3258866"/>
              <a:ext cx="0" cy="685695"/>
            </a:xfrm>
            <a:prstGeom prst="straightConnector1">
              <a:avLst/>
            </a:prstGeom>
            <a:noFill/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cxnSp>
          <p:nvCxnSpPr>
            <p:cNvPr id="181" name="Google Shape;181;p3"/>
            <p:cNvCxnSpPr/>
            <p:nvPr/>
          </p:nvCxnSpPr>
          <p:spPr>
            <a:xfrm rot="10800000">
              <a:off x="3870649" y="5423428"/>
              <a:ext cx="841579" cy="0"/>
            </a:xfrm>
            <a:prstGeom prst="straightConnector1">
              <a:avLst/>
            </a:prstGeom>
            <a:noFill/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182" name="Google Shape;182;p3"/>
            <p:cNvSpPr txBox="1"/>
            <p:nvPr/>
          </p:nvSpPr>
          <p:spPr>
            <a:xfrm>
              <a:off x="1413738" y="3740142"/>
              <a:ext cx="841500" cy="4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AR" sz="1800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iChip</a:t>
              </a:r>
              <a:endPara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83" name="Google Shape;183;p3"/>
            <p:cNvSpPr txBox="1"/>
            <p:nvPr/>
          </p:nvSpPr>
          <p:spPr>
            <a:xfrm>
              <a:off x="6909834" y="3093815"/>
              <a:ext cx="2183700" cy="71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AR" sz="1800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Secuenciación in situ por Nanopore</a:t>
              </a:r>
              <a:endPara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sp>
          <p:nvSpPr>
            <p:cNvPr id="184" name="Google Shape;184;p3"/>
            <p:cNvSpPr txBox="1"/>
            <p:nvPr/>
          </p:nvSpPr>
          <p:spPr>
            <a:xfrm>
              <a:off x="5934572" y="6248398"/>
              <a:ext cx="2261700" cy="4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AR" sz="1800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Análisis de datos</a:t>
              </a:r>
              <a:endParaRPr/>
            </a:p>
          </p:txBody>
        </p:sp>
        <p:sp>
          <p:nvSpPr>
            <p:cNvPr id="185" name="Google Shape;185;p3"/>
            <p:cNvSpPr txBox="1"/>
            <p:nvPr/>
          </p:nvSpPr>
          <p:spPr>
            <a:xfrm>
              <a:off x="668423" y="4942938"/>
              <a:ext cx="3202200" cy="132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AR" sz="1800">
                  <a:solidFill>
                    <a:schemeClr val="dk1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Identificación y cuantificación de los microorganismos reductores de sulfato</a:t>
              </a:r>
              <a:endParaRPr/>
            </a:p>
          </p:txBody>
        </p:sp>
      </p:grpSp>
      <p:pic>
        <p:nvPicPr>
          <p:cNvPr descr="Logotipo&#10;&#10;Descripción generada automáticamente" id="186" name="Google Shape;186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47001" y="54192"/>
            <a:ext cx="2326975" cy="18338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en blanco y negro&#10;&#10;Descripción generada automáticamente con confianza media" id="187" name="Google Shape;187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003960" y="123614"/>
            <a:ext cx="1943371" cy="1838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"/>
          <p:cNvSpPr txBox="1"/>
          <p:nvPr>
            <p:ph type="title"/>
          </p:nvPr>
        </p:nvSpPr>
        <p:spPr>
          <a:xfrm>
            <a:off x="287370" y="555812"/>
            <a:ext cx="3827431" cy="797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r>
              <a:rPr lang="es-AR"/>
              <a:t>Nuestra solución:</a:t>
            </a:r>
            <a:endParaRPr/>
          </a:p>
        </p:txBody>
      </p:sp>
      <p:pic>
        <p:nvPicPr>
          <p:cNvPr id="193" name="Google Shape;19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06619" y="2345620"/>
            <a:ext cx="6451874" cy="42037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Descripción generada automáticamente" id="194" name="Google Shape;19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4801" y="250754"/>
            <a:ext cx="2326975" cy="18338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en blanco y negro&#10;&#10;Descripción generada automáticamente con confianza media" id="195" name="Google Shape;195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71760" y="320176"/>
            <a:ext cx="1943371" cy="18385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5"/>
          <p:cNvSpPr txBox="1"/>
          <p:nvPr/>
        </p:nvSpPr>
        <p:spPr>
          <a:xfrm>
            <a:off x="2218763" y="2985247"/>
            <a:ext cx="69285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¡Muchas gracias por su atención!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aceta">
  <a:themeElements>
    <a:clrScheme name="Faceta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2023-08-30T17:52:48Z</dcterms:created>
  <dc:creator>Bautista Buralli</dc:creator>
</cp:coreProperties>
</file>