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Lst>
  <p:sldSz cy="6858000" cx="12192000"/>
  <p:notesSz cx="6858000" cy="9144000"/>
  <p:embeddedFontLst>
    <p:embeddedFont>
      <p:font typeface="Arial Black"/>
      <p:regular r:id="rId1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1" roundtripDataSignature="AMtx7mgwKCrWHtmwgzgTy2nSHrBqjrlgL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1" Type="http://customschemas.google.com/relationships/presentationmetadata" Target="metadata"/><Relationship Id="rId10" Type="http://schemas.openxmlformats.org/officeDocument/2006/relationships/font" Target="fonts/ArialBlack-regular.fntdata"/><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a:t>Somos el grupo n° 1 y nos enfrentamos al desafío de desarrollar sabores para la industria plant-based que puedan producirse por fermentación de precisión.</a:t>
            </a:r>
            <a:endParaRPr/>
          </a:p>
        </p:txBody>
      </p:sp>
      <p:sp>
        <p:nvSpPr>
          <p:cNvPr id="87" name="Google Shape;8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 name="Google Shape;96;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a:t>Ahora bien, </a:t>
            </a:r>
            <a:r>
              <a:rPr lang="es-ES" strike="noStrike"/>
              <a:t>¿Comerías esta hamburguesa? </a:t>
            </a:r>
            <a:r>
              <a:rPr lang="es-ES"/>
              <a:t>¿Me crees si te digo que esta hamburguesa es completamente de origen vegetal?</a:t>
            </a:r>
            <a:endParaRPr/>
          </a:p>
        </p:txBody>
      </p:sp>
      <p:sp>
        <p:nvSpPr>
          <p:cNvPr id="97" name="Google Shape;97;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a:t>Umami es uno de los cinco sabores básicos [EFECTO], aunque el menos conocido y </a:t>
            </a:r>
            <a:r>
              <a:rPr b="0" i="0" lang="es-ES">
                <a:solidFill>
                  <a:srgbClr val="040C28"/>
                </a:solidFill>
                <a:latin typeface="Arial"/>
                <a:ea typeface="Arial"/>
                <a:cs typeface="Arial"/>
                <a:sym typeface="Arial"/>
              </a:rPr>
              <a:t>es el sabor de las proteínas de la carne. [EFECTO] Hoy la industria de los alimentos plant-based está empleando  para lograr esta sensación placentera, glutamato monosódico –un aditivo cuyo uso es cada día más controversial por sus potenciales efectos tóxicos-</a:t>
            </a:r>
            <a:endParaRPr/>
          </a:p>
        </p:txBody>
      </p:sp>
      <p:sp>
        <p:nvSpPr>
          <p:cNvPr id="107" name="Google Shape;107;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 name="Google Shape;116;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a:t>Nosotros somos michroma y hoy les traemos una poderosa solución</a:t>
            </a:r>
            <a:endParaRPr/>
          </a:p>
        </p:txBody>
      </p:sp>
      <p:sp>
        <p:nvSpPr>
          <p:cNvPr id="117" name="Google Shape;117;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 name="Google Shape;122;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s-ES"/>
              <a:t>Explorando una biblioteca de moléculas similares pero no idénticas al monoglutamato sódico, encontramos análogos que interactuán de tal modo con los receptores gustativos que se pueden emplear en concentraciones mucho menores a las utilizadas actualmente, y por ende menos potencialmente tóxicas. Estas son producidas por fermentación precisa en un hongo genéticamente modificado, cuya glutamato sintasa ha sido modificada</a:t>
            </a:r>
            <a:endParaRPr/>
          </a:p>
        </p:txBody>
      </p:sp>
      <p:sp>
        <p:nvSpPr>
          <p:cNvPr id="123" name="Google Shape;123;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type="title">
  <p:cSld name="TITLE">
    <p:spTree>
      <p:nvGrpSpPr>
        <p:cNvPr id="15" name="Shape 15"/>
        <p:cNvGrpSpPr/>
        <p:nvPr/>
      </p:nvGrpSpPr>
      <p:grpSpPr>
        <a:xfrm>
          <a:off x="0" y="0"/>
          <a:ext cx="0" cy="0"/>
          <a:chOff x="0" y="0"/>
          <a:chExt cx="0" cy="0"/>
        </a:xfrm>
      </p:grpSpPr>
      <p:sp>
        <p:nvSpPr>
          <p:cNvPr id="16" name="Google Shape;16;p7"/>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7"/>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texto vertical" type="vertTx">
  <p:cSld name="VERTICAL_TEXT">
    <p:spTree>
      <p:nvGrpSpPr>
        <p:cNvPr id="72" name="Shape 72"/>
        <p:cNvGrpSpPr/>
        <p:nvPr/>
      </p:nvGrpSpPr>
      <p:grpSpPr>
        <a:xfrm>
          <a:off x="0" y="0"/>
          <a:ext cx="0" cy="0"/>
          <a:chOff x="0" y="0"/>
          <a:chExt cx="0" cy="0"/>
        </a:xfrm>
      </p:grpSpPr>
      <p:sp>
        <p:nvSpPr>
          <p:cNvPr id="73" name="Google Shape;73;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6"/>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vertical y texto" type="vertTitleAndTx">
  <p:cSld name="VERTICAL_TITLE_AND_VERTICAL_TEXT">
    <p:spTree>
      <p:nvGrpSpPr>
        <p:cNvPr id="78" name="Shape 78"/>
        <p:cNvGrpSpPr/>
        <p:nvPr/>
      </p:nvGrpSpPr>
      <p:grpSpPr>
        <a:xfrm>
          <a:off x="0" y="0"/>
          <a:ext cx="0" cy="0"/>
          <a:chOff x="0" y="0"/>
          <a:chExt cx="0" cy="0"/>
        </a:xfrm>
      </p:grpSpPr>
      <p:sp>
        <p:nvSpPr>
          <p:cNvPr id="79" name="Google Shape;79;p17"/>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7"/>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spTree>
      <p:nvGrpSpPr>
        <p:cNvPr id="21" name="Shape 21"/>
        <p:cNvGrpSpPr/>
        <p:nvPr/>
      </p:nvGrpSpPr>
      <p:grpSpPr>
        <a:xfrm>
          <a:off x="0" y="0"/>
          <a:ext cx="0" cy="0"/>
          <a:chOff x="0" y="0"/>
          <a:chExt cx="0" cy="0"/>
        </a:xfrm>
      </p:grpSpPr>
      <p:sp>
        <p:nvSpPr>
          <p:cNvPr id="22" name="Google Shape;22;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type="secHead">
  <p:cSld name="SECTION_HEADER">
    <p:spTree>
      <p:nvGrpSpPr>
        <p:cNvPr id="27" name="Shape 27"/>
        <p:cNvGrpSpPr/>
        <p:nvPr/>
      </p:nvGrpSpPr>
      <p:grpSpPr>
        <a:xfrm>
          <a:off x="0" y="0"/>
          <a:ext cx="0" cy="0"/>
          <a:chOff x="0" y="0"/>
          <a:chExt cx="0" cy="0"/>
        </a:xfrm>
      </p:grpSpPr>
      <p:sp>
        <p:nvSpPr>
          <p:cNvPr id="28" name="Google Shape;28;p9"/>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9"/>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type="twoObj">
  <p:cSld name="TWO_OBJECTS">
    <p:spTree>
      <p:nvGrpSpPr>
        <p:cNvPr id="33" name="Shape 33"/>
        <p:cNvGrpSpPr/>
        <p:nvPr/>
      </p:nvGrpSpPr>
      <p:grpSpPr>
        <a:xfrm>
          <a:off x="0" y="0"/>
          <a:ext cx="0" cy="0"/>
          <a:chOff x="0" y="0"/>
          <a:chExt cx="0" cy="0"/>
        </a:xfrm>
      </p:grpSpPr>
      <p:sp>
        <p:nvSpPr>
          <p:cNvPr id="34" name="Google Shape;34;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0"/>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10"/>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type="twoTxTwoObj">
  <p:cSld name="TWO_OBJECTS_WITH_TEXT">
    <p:spTree>
      <p:nvGrpSpPr>
        <p:cNvPr id="40" name="Shape 40"/>
        <p:cNvGrpSpPr/>
        <p:nvPr/>
      </p:nvGrpSpPr>
      <p:grpSpPr>
        <a:xfrm>
          <a:off x="0" y="0"/>
          <a:ext cx="0" cy="0"/>
          <a:chOff x="0" y="0"/>
          <a:chExt cx="0" cy="0"/>
        </a:xfrm>
      </p:grpSpPr>
      <p:sp>
        <p:nvSpPr>
          <p:cNvPr id="41" name="Google Shape;41;p11"/>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11"/>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11"/>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11"/>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11"/>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el título" type="titleOnly">
  <p:cSld name="TITLE_ONLY">
    <p:spTree>
      <p:nvGrpSpPr>
        <p:cNvPr id="49" name="Shape 49"/>
        <p:cNvGrpSpPr/>
        <p:nvPr/>
      </p:nvGrpSpPr>
      <p:grpSpPr>
        <a:xfrm>
          <a:off x="0" y="0"/>
          <a:ext cx="0" cy="0"/>
          <a:chOff x="0" y="0"/>
          <a:chExt cx="0" cy="0"/>
        </a:xfrm>
      </p:grpSpPr>
      <p:sp>
        <p:nvSpPr>
          <p:cNvPr id="50" name="Google Shape;50;p1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blanco" type="blank">
  <p:cSld name="BLANK">
    <p:spTree>
      <p:nvGrpSpPr>
        <p:cNvPr id="54" name="Shape 54"/>
        <p:cNvGrpSpPr/>
        <p:nvPr/>
      </p:nvGrpSpPr>
      <p:grpSpPr>
        <a:xfrm>
          <a:off x="0" y="0"/>
          <a:ext cx="0" cy="0"/>
          <a:chOff x="0" y="0"/>
          <a:chExt cx="0" cy="0"/>
        </a:xfrm>
      </p:grpSpPr>
      <p:sp>
        <p:nvSpPr>
          <p:cNvPr id="55" name="Google Shape;55;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type="objTx">
  <p:cSld name="OBJECT_WITH_CAPTION_TEXT">
    <p:spTree>
      <p:nvGrpSpPr>
        <p:cNvPr id="58" name="Shape 58"/>
        <p:cNvGrpSpPr/>
        <p:nvPr/>
      </p:nvGrpSpPr>
      <p:grpSpPr>
        <a:xfrm>
          <a:off x="0" y="0"/>
          <a:ext cx="0" cy="0"/>
          <a:chOff x="0" y="0"/>
          <a:chExt cx="0" cy="0"/>
        </a:xfrm>
      </p:grpSpPr>
      <p:sp>
        <p:nvSpPr>
          <p:cNvPr id="59" name="Google Shape;59;p1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14"/>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14"/>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título" type="picTx">
  <p:cSld name="PICTURE_WITH_CAPTION_TEXT">
    <p:spTree>
      <p:nvGrpSpPr>
        <p:cNvPr id="65" name="Shape 65"/>
        <p:cNvGrpSpPr/>
        <p:nvPr/>
      </p:nvGrpSpPr>
      <p:grpSpPr>
        <a:xfrm>
          <a:off x="0" y="0"/>
          <a:ext cx="0" cy="0"/>
          <a:chOff x="0" y="0"/>
          <a:chExt cx="0" cy="0"/>
        </a:xfrm>
      </p:grpSpPr>
      <p:sp>
        <p:nvSpPr>
          <p:cNvPr id="66" name="Google Shape;66;p1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5"/>
          <p:cNvSpPr/>
          <p:nvPr>
            <p:ph idx="2" type="pic"/>
          </p:nvPr>
        </p:nvSpPr>
        <p:spPr>
          <a:xfrm>
            <a:off x="5183188" y="987425"/>
            <a:ext cx="6172200" cy="4873625"/>
          </a:xfrm>
          <a:prstGeom prst="rect">
            <a:avLst/>
          </a:prstGeom>
          <a:noFill/>
          <a:ln>
            <a:noFill/>
          </a:ln>
        </p:spPr>
      </p:sp>
      <p:sp>
        <p:nvSpPr>
          <p:cNvPr id="68" name="Google Shape;68;p15"/>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jpg"/><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jpg"/><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jp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pic>
        <p:nvPicPr>
          <p:cNvPr descr="Michroma Closes $6.4 Million Seed Round to Bring Novel Food Coloring to  Market" id="89" name="Google Shape;89;p1"/>
          <p:cNvPicPr preferRelativeResize="0"/>
          <p:nvPr/>
        </p:nvPicPr>
        <p:blipFill rotWithShape="1">
          <a:blip r:embed="rId3">
            <a:alphaModFix/>
          </a:blip>
          <a:srcRect b="0" l="0" r="0" t="18711"/>
          <a:stretch/>
        </p:blipFill>
        <p:spPr>
          <a:xfrm>
            <a:off x="-198783" y="675860"/>
            <a:ext cx="12192000" cy="5190229"/>
          </a:xfrm>
          <a:prstGeom prst="rect">
            <a:avLst/>
          </a:prstGeom>
          <a:noFill/>
          <a:ln>
            <a:noFill/>
          </a:ln>
        </p:spPr>
      </p:pic>
      <p:sp>
        <p:nvSpPr>
          <p:cNvPr id="90" name="Google Shape;90;p1"/>
          <p:cNvSpPr txBox="1"/>
          <p:nvPr/>
        </p:nvSpPr>
        <p:spPr>
          <a:xfrm>
            <a:off x="3140765" y="3101009"/>
            <a:ext cx="8753061" cy="1446550"/>
          </a:xfrm>
          <a:prstGeom prst="rect">
            <a:avLst/>
          </a:prstGeom>
          <a:noFill/>
          <a:ln>
            <a:noFill/>
          </a:ln>
        </p:spPr>
        <p:txBody>
          <a:bodyPr anchorCtr="0" anchor="t" bIns="45700" lIns="91425" spcFirstLastPara="1" rIns="91425" wrap="square" tIns="45700">
            <a:spAutoFit/>
          </a:bodyPr>
          <a:lstStyle/>
          <a:p>
            <a:pPr indent="0" lvl="0" marL="914400" marR="0" rtl="0" algn="ctr">
              <a:spcBef>
                <a:spcPts val="0"/>
              </a:spcBef>
              <a:spcAft>
                <a:spcPts val="0"/>
              </a:spcAft>
              <a:buNone/>
            </a:pPr>
            <a:r>
              <a:rPr b="1" i="0" lang="es-ES" sz="2000" u="none" cap="none" strike="noStrike">
                <a:solidFill>
                  <a:srgbClr val="666763"/>
                </a:solidFill>
                <a:latin typeface="Verdana"/>
                <a:ea typeface="Verdana"/>
                <a:cs typeface="Verdana"/>
                <a:sym typeface="Verdana"/>
              </a:rPr>
              <a:t>Desarrollo de sabores para la industria plant-based que puedan producirse por fermentación de precisión</a:t>
            </a:r>
            <a:endParaRPr b="1" i="0" sz="2000" u="none" cap="none" strike="noStrike">
              <a:solidFill>
                <a:srgbClr val="666763"/>
              </a:solidFill>
              <a:latin typeface="Verdana"/>
              <a:ea typeface="Verdana"/>
              <a:cs typeface="Verdana"/>
              <a:sym typeface="Verdana"/>
            </a:endParaRPr>
          </a:p>
          <a:p>
            <a:pPr indent="0" lvl="0" marL="914400" marR="0" rtl="0" algn="ctr">
              <a:spcBef>
                <a:spcPts val="0"/>
              </a:spcBef>
              <a:spcAft>
                <a:spcPts val="0"/>
              </a:spcAft>
              <a:buNone/>
            </a:pPr>
            <a:r>
              <a:t/>
            </a:r>
            <a:endParaRPr b="1" i="0" sz="3000" u="none" cap="none" strike="noStrike">
              <a:solidFill>
                <a:srgbClr val="666763"/>
              </a:solidFill>
              <a:latin typeface="Verdana"/>
              <a:ea typeface="Verdana"/>
              <a:cs typeface="Verdana"/>
              <a:sym typeface="Verdana"/>
            </a:endParaRPr>
          </a:p>
          <a:p>
            <a:pPr indent="0" lvl="0" marL="0" marR="0" rtl="0" algn="l">
              <a:spcBef>
                <a:spcPts val="0"/>
              </a:spcBef>
              <a:spcAft>
                <a:spcPts val="0"/>
              </a:spcAft>
              <a:buNone/>
            </a:pPr>
            <a:r>
              <a:t/>
            </a:r>
            <a:endParaRPr sz="1800">
              <a:solidFill>
                <a:srgbClr val="666763"/>
              </a:solidFill>
              <a:latin typeface="Verdana"/>
              <a:ea typeface="Verdana"/>
              <a:cs typeface="Verdana"/>
              <a:sym typeface="Verdana"/>
            </a:endParaRPr>
          </a:p>
        </p:txBody>
      </p:sp>
      <p:sp>
        <p:nvSpPr>
          <p:cNvPr id="91" name="Google Shape;91;p1"/>
          <p:cNvSpPr txBox="1"/>
          <p:nvPr/>
        </p:nvSpPr>
        <p:spPr>
          <a:xfrm>
            <a:off x="1316933" y="5031481"/>
            <a:ext cx="6892786" cy="1169551"/>
          </a:xfrm>
          <a:prstGeom prst="rect">
            <a:avLst/>
          </a:prstGeom>
          <a:noFill/>
          <a:ln>
            <a:noFill/>
          </a:ln>
        </p:spPr>
        <p:txBody>
          <a:bodyPr anchorCtr="0" anchor="t" bIns="45700" lIns="91425" spcFirstLastPara="1" rIns="91425" wrap="square" tIns="45700">
            <a:spAutoFit/>
          </a:bodyPr>
          <a:lstStyle/>
          <a:p>
            <a:pPr indent="0" lvl="0" marL="914400" marR="0" rtl="0" algn="ctr">
              <a:spcBef>
                <a:spcPts val="0"/>
              </a:spcBef>
              <a:spcAft>
                <a:spcPts val="0"/>
              </a:spcAft>
              <a:buNone/>
            </a:pPr>
            <a:r>
              <a:rPr b="1" i="0" lang="es-ES" sz="1800" u="sng">
                <a:solidFill>
                  <a:srgbClr val="000000"/>
                </a:solidFill>
                <a:latin typeface="Verdana"/>
                <a:ea typeface="Verdana"/>
                <a:cs typeface="Verdana"/>
                <a:sym typeface="Verdana"/>
              </a:rPr>
              <a:t>GRUPO N° 1:</a:t>
            </a:r>
            <a:r>
              <a:rPr b="1" i="0" lang="es-ES" sz="1800">
                <a:solidFill>
                  <a:srgbClr val="000000"/>
                </a:solidFill>
                <a:latin typeface="Verdana"/>
                <a:ea typeface="Verdana"/>
                <a:cs typeface="Verdana"/>
                <a:sym typeface="Verdana"/>
              </a:rPr>
              <a:t> Brenda Warecki; Cintia Kaufman</a:t>
            </a:r>
            <a:r>
              <a:rPr b="1" lang="es-ES" sz="1800">
                <a:solidFill>
                  <a:srgbClr val="242424"/>
                </a:solidFill>
                <a:latin typeface="Verdana"/>
                <a:ea typeface="Verdana"/>
                <a:cs typeface="Verdana"/>
                <a:sym typeface="Verdana"/>
              </a:rPr>
              <a:t>; </a:t>
            </a:r>
            <a:r>
              <a:rPr b="1" i="0" lang="es-ES" sz="1800">
                <a:solidFill>
                  <a:srgbClr val="000000"/>
                </a:solidFill>
                <a:latin typeface="Verdana"/>
                <a:ea typeface="Verdana"/>
                <a:cs typeface="Verdana"/>
                <a:sym typeface="Verdana"/>
              </a:rPr>
              <a:t>Dolores Bulos; Fernanda Romero; Luna Alfredsson</a:t>
            </a:r>
            <a:r>
              <a:rPr b="1" lang="es-ES" sz="1800">
                <a:solidFill>
                  <a:srgbClr val="242424"/>
                </a:solidFill>
                <a:latin typeface="Verdana"/>
                <a:ea typeface="Verdana"/>
                <a:cs typeface="Verdana"/>
                <a:sym typeface="Verdana"/>
              </a:rPr>
              <a:t>; </a:t>
            </a:r>
            <a:r>
              <a:rPr b="1" i="0" lang="es-ES" sz="1800">
                <a:solidFill>
                  <a:srgbClr val="000000"/>
                </a:solidFill>
                <a:latin typeface="Verdana"/>
                <a:ea typeface="Verdana"/>
                <a:cs typeface="Verdana"/>
                <a:sym typeface="Verdana"/>
              </a:rPr>
              <a:t>Pilar </a:t>
            </a:r>
            <a:r>
              <a:rPr b="1" lang="es-ES" sz="1800">
                <a:solidFill>
                  <a:srgbClr val="000000"/>
                </a:solidFill>
                <a:latin typeface="Verdana"/>
                <a:ea typeface="Verdana"/>
                <a:cs typeface="Verdana"/>
                <a:sym typeface="Verdana"/>
              </a:rPr>
              <a:t>R</a:t>
            </a:r>
            <a:r>
              <a:rPr b="1" i="0" lang="es-ES" sz="1800">
                <a:solidFill>
                  <a:srgbClr val="000000"/>
                </a:solidFill>
                <a:latin typeface="Verdana"/>
                <a:ea typeface="Verdana"/>
                <a:cs typeface="Verdana"/>
                <a:sym typeface="Verdana"/>
              </a:rPr>
              <a:t>oger</a:t>
            </a:r>
            <a:r>
              <a:rPr b="1" lang="es-ES" sz="1800">
                <a:solidFill>
                  <a:srgbClr val="242424"/>
                </a:solidFill>
                <a:latin typeface="Verdana"/>
                <a:ea typeface="Verdana"/>
                <a:cs typeface="Verdana"/>
                <a:sym typeface="Verdana"/>
              </a:rPr>
              <a:t>; </a:t>
            </a:r>
            <a:r>
              <a:rPr b="1" i="0" lang="es-ES" sz="1800">
                <a:solidFill>
                  <a:srgbClr val="000000"/>
                </a:solidFill>
                <a:latin typeface="Verdana"/>
                <a:ea typeface="Verdana"/>
                <a:cs typeface="Verdana"/>
                <a:sym typeface="Verdana"/>
              </a:rPr>
              <a:t>Sofía Gomez</a:t>
            </a:r>
            <a:endParaRPr b="1" sz="1800">
              <a:solidFill>
                <a:srgbClr val="242424"/>
              </a:solidFill>
              <a:latin typeface="Verdana"/>
              <a:ea typeface="Verdana"/>
              <a:cs typeface="Verdana"/>
              <a:sym typeface="Verdana"/>
            </a:endParaRPr>
          </a:p>
          <a:p>
            <a:pPr indent="0" lvl="0" marL="914400" marR="0" rtl="0" algn="l">
              <a:spcBef>
                <a:spcPts val="0"/>
              </a:spcBef>
              <a:spcAft>
                <a:spcPts val="0"/>
              </a:spcAft>
              <a:buNone/>
            </a:pPr>
            <a:r>
              <a:t/>
            </a:r>
            <a:endParaRPr b="0" i="0" sz="1600">
              <a:solidFill>
                <a:srgbClr val="242424"/>
              </a:solidFill>
              <a:latin typeface="Verdana"/>
              <a:ea typeface="Verdana"/>
              <a:cs typeface="Verdana"/>
              <a:sym typeface="Verdana"/>
            </a:endParaRPr>
          </a:p>
        </p:txBody>
      </p:sp>
      <p:pic>
        <p:nvPicPr>
          <p:cNvPr descr="BIOHackathon 2023" id="92" name="Google Shape;92;p1"/>
          <p:cNvPicPr preferRelativeResize="0"/>
          <p:nvPr/>
        </p:nvPicPr>
        <p:blipFill rotWithShape="1">
          <a:blip r:embed="rId4">
            <a:alphaModFix/>
          </a:blip>
          <a:srcRect b="0" l="0" r="0" t="0"/>
          <a:stretch/>
        </p:blipFill>
        <p:spPr>
          <a:xfrm>
            <a:off x="9635717" y="4293704"/>
            <a:ext cx="2556283" cy="2564296"/>
          </a:xfrm>
          <a:prstGeom prst="rect">
            <a:avLst/>
          </a:prstGeom>
          <a:noFill/>
          <a:ln>
            <a:noFill/>
          </a:ln>
        </p:spPr>
      </p:pic>
      <p:sp>
        <p:nvSpPr>
          <p:cNvPr id="93" name="Google Shape;93;p1"/>
          <p:cNvSpPr/>
          <p:nvPr/>
        </p:nvSpPr>
        <p:spPr>
          <a:xfrm>
            <a:off x="0" y="4293703"/>
            <a:ext cx="12192000" cy="2564297"/>
          </a:xfrm>
          <a:prstGeom prst="rect">
            <a:avLst/>
          </a:prstGeom>
          <a:solidFill>
            <a:schemeClr val="lt2">
              <a:alpha val="51764"/>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6000"/>
              <a:buFont typeface="Calibri"/>
              <a:buNone/>
            </a:pPr>
            <a:r>
              <a:t/>
            </a:r>
            <a:endParaRPr/>
          </a:p>
        </p:txBody>
      </p:sp>
      <p:sp>
        <p:nvSpPr>
          <p:cNvPr id="100" name="Google Shape;100;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t/>
            </a:r>
            <a:endParaRPr/>
          </a:p>
        </p:txBody>
      </p:sp>
      <p:sp>
        <p:nvSpPr>
          <p:cNvPr id="101" name="Google Shape;101;p2"/>
          <p:cNvSpPr txBox="1"/>
          <p:nvPr/>
        </p:nvSpPr>
        <p:spPr>
          <a:xfrm>
            <a:off x="8261131" y="1371599"/>
            <a:ext cx="3074276" cy="240065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500">
                <a:solidFill>
                  <a:schemeClr val="lt1"/>
                </a:solidFill>
                <a:latin typeface="Arial Black"/>
                <a:ea typeface="Arial Black"/>
                <a:cs typeface="Arial Black"/>
                <a:sym typeface="Arial Black"/>
              </a:rPr>
              <a:t>¿ME CREES SI TE DIGO QUE ESTA HAMBURGUESA ES 100% PLANT-BASED?</a:t>
            </a:r>
            <a:endParaRPr b="1" sz="2500">
              <a:solidFill>
                <a:schemeClr val="lt1"/>
              </a:solidFill>
              <a:latin typeface="Arial Black"/>
              <a:ea typeface="Arial Black"/>
              <a:cs typeface="Arial Black"/>
              <a:sym typeface="Arial Black"/>
            </a:endParaRPr>
          </a:p>
        </p:txBody>
      </p:sp>
      <p:pic>
        <p:nvPicPr>
          <p:cNvPr descr="Oportunidades para abrir tu propia hamburguesería | Economía 3" id="102" name="Google Shape;102;p2"/>
          <p:cNvPicPr preferRelativeResize="0"/>
          <p:nvPr/>
        </p:nvPicPr>
        <p:blipFill rotWithShape="1">
          <a:blip r:embed="rId3">
            <a:alphaModFix/>
          </a:blip>
          <a:srcRect b="0" l="0" r="0" t="6014"/>
          <a:stretch/>
        </p:blipFill>
        <p:spPr>
          <a:xfrm>
            <a:off x="556899" y="630616"/>
            <a:ext cx="11093817" cy="5630304"/>
          </a:xfrm>
          <a:prstGeom prst="rect">
            <a:avLst/>
          </a:prstGeom>
          <a:noFill/>
          <a:ln>
            <a:noFill/>
          </a:ln>
        </p:spPr>
      </p:pic>
      <p:pic>
        <p:nvPicPr>
          <p:cNvPr descr="Michroma Closes $6.4 Million Seed Round to Bring Novel Food Coloring to  Market" id="103" name="Google Shape;103;p2"/>
          <p:cNvPicPr preferRelativeResize="0"/>
          <p:nvPr/>
        </p:nvPicPr>
        <p:blipFill rotWithShape="1">
          <a:blip r:embed="rId4">
            <a:alphaModFix/>
          </a:blip>
          <a:srcRect b="31621" l="1500" r="0" t="25415"/>
          <a:stretch/>
        </p:blipFill>
        <p:spPr>
          <a:xfrm>
            <a:off x="9440391" y="5596759"/>
            <a:ext cx="2202395" cy="50308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descr="Sabor umami, el quinto sabor irresistible. ¿Qué es y cómo cocinar con él? -  De Rechupete" id="109" name="Google Shape;109;p3"/>
          <p:cNvPicPr preferRelativeResize="0"/>
          <p:nvPr/>
        </p:nvPicPr>
        <p:blipFill rotWithShape="1">
          <a:blip r:embed="rId3">
            <a:alphaModFix/>
          </a:blip>
          <a:srcRect b="0" l="0" r="0" t="0"/>
          <a:stretch/>
        </p:blipFill>
        <p:spPr>
          <a:xfrm>
            <a:off x="0" y="1173163"/>
            <a:ext cx="12192000" cy="4511675"/>
          </a:xfrm>
          <a:prstGeom prst="rect">
            <a:avLst/>
          </a:prstGeom>
          <a:noFill/>
          <a:ln>
            <a:noFill/>
          </a:ln>
        </p:spPr>
      </p:pic>
      <p:pic>
        <p:nvPicPr>
          <p:cNvPr descr="Sabor umami, el quinto sabor irresistible. ¿Qué es y cómo cocinar con él? -  De Rechupete" id="110" name="Google Shape;110;p3"/>
          <p:cNvPicPr preferRelativeResize="0"/>
          <p:nvPr/>
        </p:nvPicPr>
        <p:blipFill rotWithShape="1">
          <a:blip r:embed="rId3">
            <a:alphaModFix/>
          </a:blip>
          <a:srcRect b="74369" l="0" r="80759" t="0"/>
          <a:stretch/>
        </p:blipFill>
        <p:spPr>
          <a:xfrm>
            <a:off x="9540565" y="1194938"/>
            <a:ext cx="2345872" cy="1156380"/>
          </a:xfrm>
          <a:prstGeom prst="rect">
            <a:avLst/>
          </a:prstGeom>
          <a:noFill/>
          <a:ln>
            <a:noFill/>
          </a:ln>
        </p:spPr>
      </p:pic>
      <p:sp>
        <p:nvSpPr>
          <p:cNvPr id="111" name="Google Shape;111;p3"/>
          <p:cNvSpPr/>
          <p:nvPr/>
        </p:nvSpPr>
        <p:spPr>
          <a:xfrm>
            <a:off x="11793196" y="1563880"/>
            <a:ext cx="398804" cy="256374"/>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 name="Google Shape;112;p3"/>
          <p:cNvSpPr/>
          <p:nvPr/>
        </p:nvSpPr>
        <p:spPr>
          <a:xfrm>
            <a:off x="0" y="0"/>
            <a:ext cx="9640957" cy="7017026"/>
          </a:xfrm>
          <a:prstGeom prst="rect">
            <a:avLst/>
          </a:prstGeom>
          <a:solidFill>
            <a:schemeClr val="lt2">
              <a:alpha val="51764"/>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descr="Glutamato monosódico - Wikipedia, la enciclopedia libre" id="113" name="Google Shape;113;p3"/>
          <p:cNvPicPr preferRelativeResize="0"/>
          <p:nvPr/>
        </p:nvPicPr>
        <p:blipFill rotWithShape="1">
          <a:blip r:embed="rId4">
            <a:alphaModFix/>
          </a:blip>
          <a:srcRect b="0" l="0" r="0" t="0"/>
          <a:stretch/>
        </p:blipFill>
        <p:spPr>
          <a:xfrm>
            <a:off x="10160053" y="3379305"/>
            <a:ext cx="1352542" cy="59634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pic>
        <p:nvPicPr>
          <p:cNvPr descr="Michroma Closes $6.4 Million Seed Round to Bring Novel Food Coloring to  Market" id="119" name="Google Shape;119;p4"/>
          <p:cNvPicPr preferRelativeResize="0"/>
          <p:nvPr/>
        </p:nvPicPr>
        <p:blipFill rotWithShape="1">
          <a:blip r:embed="rId3">
            <a:alphaModFix/>
          </a:blip>
          <a:srcRect b="0" l="0" r="0" t="0"/>
          <a:stretch/>
        </p:blipFill>
        <p:spPr>
          <a:xfrm>
            <a:off x="0" y="236538"/>
            <a:ext cx="12192000" cy="6384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pic>
        <p:nvPicPr>
          <p:cNvPr id="125" name="Google Shape;125;p5"/>
          <p:cNvPicPr preferRelativeResize="0"/>
          <p:nvPr/>
        </p:nvPicPr>
        <p:blipFill rotWithShape="1">
          <a:blip r:embed="rId3">
            <a:alphaModFix/>
          </a:blip>
          <a:srcRect b="0" l="0" r="0" t="0"/>
          <a:stretch/>
        </p:blipFill>
        <p:spPr>
          <a:xfrm>
            <a:off x="417444" y="1056032"/>
            <a:ext cx="3423479" cy="1925707"/>
          </a:xfrm>
          <a:prstGeom prst="rect">
            <a:avLst/>
          </a:prstGeom>
          <a:noFill/>
          <a:ln>
            <a:noFill/>
          </a:ln>
        </p:spPr>
      </p:pic>
      <p:pic>
        <p:nvPicPr>
          <p:cNvPr descr="Ruta metabólica - Wikipedia, la enciclopedia libre" id="126" name="Google Shape;126;p5"/>
          <p:cNvPicPr preferRelativeResize="0"/>
          <p:nvPr/>
        </p:nvPicPr>
        <p:blipFill rotWithShape="1">
          <a:blip r:embed="rId4">
            <a:alphaModFix/>
          </a:blip>
          <a:srcRect b="0" l="0" r="0" t="0"/>
          <a:stretch/>
        </p:blipFill>
        <p:spPr>
          <a:xfrm>
            <a:off x="4234069" y="591379"/>
            <a:ext cx="7620000" cy="5715000"/>
          </a:xfrm>
          <a:prstGeom prst="rect">
            <a:avLst/>
          </a:prstGeom>
          <a:noFill/>
          <a:ln>
            <a:noFill/>
          </a:ln>
        </p:spPr>
      </p:pic>
      <p:sp>
        <p:nvSpPr>
          <p:cNvPr id="127" name="Google Shape;127;p5"/>
          <p:cNvSpPr txBox="1"/>
          <p:nvPr/>
        </p:nvSpPr>
        <p:spPr>
          <a:xfrm>
            <a:off x="258417" y="3268751"/>
            <a:ext cx="3836505"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1800">
                <a:solidFill>
                  <a:schemeClr val="dk1"/>
                </a:solidFill>
                <a:latin typeface="Verdana"/>
                <a:ea typeface="Verdana"/>
                <a:cs typeface="Verdana"/>
                <a:sym typeface="Verdana"/>
              </a:rPr>
              <a:t>BIBLIOTECA DE ANÁLOGOS</a:t>
            </a:r>
            <a:endParaRPr/>
          </a:p>
          <a:p>
            <a:pPr indent="0" lvl="0" marL="0" marR="0" rtl="0" algn="l">
              <a:spcBef>
                <a:spcPts val="0"/>
              </a:spcBef>
              <a:spcAft>
                <a:spcPts val="0"/>
              </a:spcAft>
              <a:buNone/>
            </a:pPr>
            <a:r>
              <a:t/>
            </a:r>
            <a:endParaRPr b="1" sz="1800">
              <a:solidFill>
                <a:schemeClr val="dk1"/>
              </a:solidFill>
              <a:latin typeface="Verdana"/>
              <a:ea typeface="Verdana"/>
              <a:cs typeface="Verdana"/>
              <a:sym typeface="Verdana"/>
            </a:endParaRPr>
          </a:p>
          <a:p>
            <a:pPr indent="0" lvl="0" marL="0" marR="0" rtl="0" algn="l">
              <a:spcBef>
                <a:spcPts val="0"/>
              </a:spcBef>
              <a:spcAft>
                <a:spcPts val="0"/>
              </a:spcAft>
              <a:buNone/>
            </a:pPr>
            <a:r>
              <a:rPr b="1" lang="es-ES" sz="1800">
                <a:solidFill>
                  <a:schemeClr val="dk1"/>
                </a:solidFill>
                <a:latin typeface="Verdana"/>
                <a:ea typeface="Verdana"/>
                <a:cs typeface="Verdana"/>
                <a:sym typeface="Verdana"/>
              </a:rPr>
              <a:t>FERMENTACIÓN PRECISA</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25"/>
                                        </p:tgtEl>
                                        <p:attrNameLst>
                                          <p:attrName>style.visibility</p:attrName>
                                        </p:attrNameLst>
                                      </p:cBhvr>
                                      <p:to>
                                        <p:strVal val="visible"/>
                                      </p:to>
                                    </p:set>
                                    <p:animEffect filter="fade" transition="in">
                                      <p:cBhvr>
                                        <p:cTn dur="1900"/>
                                        <p:tgtEl>
                                          <p:spTgt spid="1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2023-08-30T17:29:01Z</dcterms:created>
  <dc:creator>cinn kaufman</dc:creator>
</cp:coreProperties>
</file>