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8229600" cx="14630400"/>
  <p:notesSz cx="8229600" cy="14630400"/>
  <p:embeddedFontLst>
    <p:embeddedFont>
      <p:font typeface="Bitter"/>
      <p:regular r:id="rId13"/>
      <p:bold r:id="rId14"/>
      <p:italic r:id="rId15"/>
      <p:boldItalic r:id="rId16"/>
    </p:embeddedFon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hoTcZOP1elNtgAffqSonyVAIar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font" Target="fonts/Bitter-regular.fnt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Bitter-italic.fntdata"/><Relationship Id="rId14" Type="http://schemas.openxmlformats.org/officeDocument/2006/relationships/font" Target="fonts/Bitter-bold.fntdata"/><Relationship Id="rId17" Type="http://schemas.openxmlformats.org/officeDocument/2006/relationships/font" Target="fonts/OpenSans-regular.fntdata"/><Relationship Id="rId16" Type="http://schemas.openxmlformats.org/officeDocument/2006/relationships/font" Target="fonts/Bitter-boldItalic.fntdata"/><Relationship Id="rId5" Type="http://schemas.openxmlformats.org/officeDocument/2006/relationships/slide" Target="slides/slide1.xml"/><Relationship Id="rId19" Type="http://schemas.openxmlformats.org/officeDocument/2006/relationships/font" Target="fonts/OpenSans-italic.fntdata"/><Relationship Id="rId6" Type="http://schemas.openxmlformats.org/officeDocument/2006/relationships/slide" Target="slides/slide2.xml"/><Relationship Id="rId18" Type="http://schemas.openxmlformats.org/officeDocument/2006/relationships/font" Target="fonts/OpenSans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371850" y="1097275"/>
            <a:ext cx="5486650" cy="5486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822950" y="6949425"/>
            <a:ext cx="6583675" cy="65836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" name="Google Shape;9;p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" name="Google Shape;24;p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" name="Google Shape;36;p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4" name="Google Shape;64;p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:notes"/>
          <p:cNvSpPr txBox="1"/>
          <p:nvPr>
            <p:ph idx="1" type="body"/>
          </p:nvPr>
        </p:nvSpPr>
        <p:spPr>
          <a:xfrm>
            <a:off x="822950" y="6949425"/>
            <a:ext cx="6583675" cy="6583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5:notes"/>
          <p:cNvSpPr/>
          <p:nvPr>
            <p:ph idx="2" type="sldImg"/>
          </p:nvPr>
        </p:nvSpPr>
        <p:spPr>
          <a:xfrm>
            <a:off x="1371850" y="1097275"/>
            <a:ext cx="5486650" cy="5486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4" name="Google Shape;114;p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/>
          <p:nvPr>
            <p:ph idx="1" type="body"/>
          </p:nvPr>
        </p:nvSpPr>
        <p:spPr>
          <a:xfrm>
            <a:off x="822950" y="6949425"/>
            <a:ext cx="6583675" cy="65836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8:notes"/>
          <p:cNvSpPr/>
          <p:nvPr>
            <p:ph idx="2" type="sldImg"/>
          </p:nvPr>
        </p:nvSpPr>
        <p:spPr>
          <a:xfrm>
            <a:off x="1371850" y="1097275"/>
            <a:ext cx="5486650" cy="5486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bg>
      <p:bgPr>
        <a:solidFill>
          <a:schemeClr val="lt1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hyperlink" Target="https://gamma.app" TargetMode="External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hyperlink" Target="https://gamma.app" TargetMode="External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amma.app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hyperlink" Target="https://gamma.app" TargetMode="External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amma.app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gamma.app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 cap="flat" cmpd="sng" w="13800">
            <a:solidFill>
              <a:srgbClr val="E5E0D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14" name="Google Shape;1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630400" cy="82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>
              <a:alpha val="8470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4648795" y="2806184"/>
            <a:ext cx="5332690" cy="8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95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5249"/>
              <a:buFont typeface="Bitter"/>
              <a:buNone/>
            </a:pPr>
            <a:r>
              <a:rPr b="0" i="0" lang="en-US" sz="5249" u="none" cap="none" strike="noStrike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RBR</a:t>
            </a:r>
            <a:endParaRPr b="0" i="0" sz="524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/>
          <p:nvPr/>
        </p:nvSpPr>
        <p:spPr>
          <a:xfrm>
            <a:off x="4648795" y="3972639"/>
            <a:ext cx="5332690" cy="8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9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49"/>
              <a:buFont typeface="Calibri"/>
              <a:buNone/>
            </a:pPr>
            <a:r>
              <a:t/>
            </a:r>
            <a:endParaRPr b="0" i="0" sz="524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"/>
          <p:cNvSpPr/>
          <p:nvPr/>
        </p:nvSpPr>
        <p:spPr>
          <a:xfrm>
            <a:off x="2037993" y="5139095"/>
            <a:ext cx="10554414" cy="284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992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19" name="Google Shape;19;p1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242153" y="7589520"/>
            <a:ext cx="2296807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"/>
          <p:cNvSpPr txBox="1"/>
          <p:nvPr/>
        </p:nvSpPr>
        <p:spPr>
          <a:xfrm>
            <a:off x="1087821" y="5281448"/>
            <a:ext cx="6984124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Integrantes: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Rodrigo Berrocal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Gustavo Gispert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Agustin Caldo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Juan Manuel Rozas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Alan Rodriguez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Pedro Zelada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"/>
          <p:cNvSpPr txBox="1"/>
          <p:nvPr/>
        </p:nvSpPr>
        <p:spPr>
          <a:xfrm>
            <a:off x="8071945" y="5139095"/>
            <a:ext cx="417020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Número de grupo: 10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Empresa: BIOHEURIS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 cap="flat" cmpd="sng" w="13800">
            <a:solidFill>
              <a:srgbClr val="E5E0D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833199" y="2765227"/>
            <a:ext cx="4443889" cy="694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4374"/>
              <a:buFont typeface="Bitter"/>
              <a:buNone/>
            </a:pPr>
            <a:r>
              <a:rPr lang="en-US" sz="4374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El desafío</a:t>
            </a:r>
            <a:endParaRPr sz="437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2"/>
          <p:cNvSpPr/>
          <p:nvPr/>
        </p:nvSpPr>
        <p:spPr>
          <a:xfrm>
            <a:off x="833199" y="3792855"/>
            <a:ext cx="7477601" cy="355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El desarrollo de plantas transgenicas es complejo. 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"/>
          <p:cNvSpPr/>
          <p:nvPr/>
        </p:nvSpPr>
        <p:spPr>
          <a:xfrm>
            <a:off x="833199" y="4398169"/>
            <a:ext cx="7477601" cy="10662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En este caso se tiene una biblioteca de mutantes en levadura resistentes a un herbicida y se necesita saber si dicha resistencia es trasladable a cultivos de interes comercial sin perjudicar su rendimiento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32" name="Google Shape;3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0" y="0"/>
            <a:ext cx="5486400" cy="822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eencoded.png" id="33" name="Google Shape;33;p2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242153" y="7589520"/>
            <a:ext cx="2296807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 cap="flat" cmpd="sng" w="13800">
            <a:solidFill>
              <a:srgbClr val="E5E0D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2038004" y="1082050"/>
            <a:ext cx="71856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4374"/>
              <a:buFont typeface="Bitter"/>
              <a:buNone/>
            </a:pPr>
            <a:r>
              <a:rPr lang="en-US" sz="4374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Como es el proceso</a:t>
            </a:r>
            <a:endParaRPr sz="437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3"/>
          <p:cNvSpPr/>
          <p:nvPr/>
        </p:nvSpPr>
        <p:spPr>
          <a:xfrm>
            <a:off x="2037993" y="1901129"/>
            <a:ext cx="105543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BioHeuris se dedica al uso de ingeniería genética para la producción de plantas resistentes a herbicidas.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3"/>
          <p:cNvSpPr/>
          <p:nvPr/>
        </p:nvSpPr>
        <p:spPr>
          <a:xfrm>
            <a:off x="2037993" y="4520327"/>
            <a:ext cx="10554414" cy="44410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3"/>
          <p:cNvSpPr/>
          <p:nvPr/>
        </p:nvSpPr>
        <p:spPr>
          <a:xfrm>
            <a:off x="4059972" y="4520327"/>
            <a:ext cx="44410" cy="777597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3"/>
          <p:cNvSpPr/>
          <p:nvPr/>
        </p:nvSpPr>
        <p:spPr>
          <a:xfrm>
            <a:off x="3832265" y="4270415"/>
            <a:ext cx="499943" cy="499943"/>
          </a:xfrm>
          <a:prstGeom prst="roundRect">
            <a:avLst>
              <a:gd fmla="val 20000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3"/>
          <p:cNvSpPr/>
          <p:nvPr/>
        </p:nvSpPr>
        <p:spPr>
          <a:xfrm>
            <a:off x="4015859" y="4312087"/>
            <a:ext cx="132755" cy="416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1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3"/>
          <p:cNvSpPr/>
          <p:nvPr/>
        </p:nvSpPr>
        <p:spPr>
          <a:xfrm>
            <a:off x="2260163" y="5520214"/>
            <a:ext cx="3644027" cy="694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187"/>
              <a:buFont typeface="Bitter"/>
              <a:buNone/>
            </a:pPr>
            <a:r>
              <a:rPr lang="en-US" sz="218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Obtención de proteínas mutantes</a:t>
            </a:r>
            <a:endParaRPr sz="218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3"/>
          <p:cNvSpPr/>
          <p:nvPr/>
        </p:nvSpPr>
        <p:spPr>
          <a:xfrm>
            <a:off x="2260163" y="6436757"/>
            <a:ext cx="3644027" cy="710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Por error-prone PCR, mutagénesis dirigida u otro método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3"/>
          <p:cNvSpPr/>
          <p:nvPr/>
        </p:nvSpPr>
        <p:spPr>
          <a:xfrm>
            <a:off x="6215241" y="3742730"/>
            <a:ext cx="44410" cy="777597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3"/>
          <p:cNvSpPr/>
          <p:nvPr/>
        </p:nvSpPr>
        <p:spPr>
          <a:xfrm>
            <a:off x="5987534" y="4270415"/>
            <a:ext cx="499943" cy="499943"/>
          </a:xfrm>
          <a:prstGeom prst="roundRect">
            <a:avLst>
              <a:gd fmla="val 20000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3"/>
          <p:cNvSpPr/>
          <p:nvPr/>
        </p:nvSpPr>
        <p:spPr>
          <a:xfrm>
            <a:off x="6148268" y="4312087"/>
            <a:ext cx="178475" cy="416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2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3"/>
          <p:cNvSpPr/>
          <p:nvPr/>
        </p:nvSpPr>
        <p:spPr>
          <a:xfrm>
            <a:off x="4415408" y="2412381"/>
            <a:ext cx="36441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187"/>
              <a:buFont typeface="Bitter"/>
              <a:buNone/>
            </a:pPr>
            <a:r>
              <a:rPr lang="en-US" sz="218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Transformación y selección en microorganismos</a:t>
            </a:r>
            <a:endParaRPr sz="218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3"/>
          <p:cNvSpPr/>
          <p:nvPr/>
        </p:nvSpPr>
        <p:spPr>
          <a:xfrm>
            <a:off x="8370510" y="4520327"/>
            <a:ext cx="44410" cy="777597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3"/>
          <p:cNvSpPr/>
          <p:nvPr/>
        </p:nvSpPr>
        <p:spPr>
          <a:xfrm>
            <a:off x="8142803" y="4270415"/>
            <a:ext cx="499943" cy="499943"/>
          </a:xfrm>
          <a:prstGeom prst="roundRect">
            <a:avLst>
              <a:gd fmla="val 20000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3"/>
          <p:cNvSpPr/>
          <p:nvPr/>
        </p:nvSpPr>
        <p:spPr>
          <a:xfrm>
            <a:off x="8299728" y="4312087"/>
            <a:ext cx="186095" cy="416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3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3"/>
          <p:cNvSpPr/>
          <p:nvPr/>
        </p:nvSpPr>
        <p:spPr>
          <a:xfrm>
            <a:off x="6570702" y="5520214"/>
            <a:ext cx="3644146" cy="694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187"/>
              <a:buFont typeface="Bitter"/>
              <a:buNone/>
            </a:pPr>
            <a:r>
              <a:rPr lang="en-US" sz="218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Transformación de organismos de interés</a:t>
            </a:r>
            <a:endParaRPr sz="218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3"/>
          <p:cNvSpPr/>
          <p:nvPr/>
        </p:nvSpPr>
        <p:spPr>
          <a:xfrm>
            <a:off x="10525899" y="3742730"/>
            <a:ext cx="44410" cy="777597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3"/>
          <p:cNvSpPr/>
          <p:nvPr/>
        </p:nvSpPr>
        <p:spPr>
          <a:xfrm>
            <a:off x="10298192" y="4270415"/>
            <a:ext cx="499943" cy="499943"/>
          </a:xfrm>
          <a:prstGeom prst="roundRect">
            <a:avLst>
              <a:gd fmla="val 20000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3"/>
          <p:cNvSpPr/>
          <p:nvPr/>
        </p:nvSpPr>
        <p:spPr>
          <a:xfrm>
            <a:off x="10451306" y="4312087"/>
            <a:ext cx="193715" cy="416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4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3"/>
          <p:cNvSpPr/>
          <p:nvPr/>
        </p:nvSpPr>
        <p:spPr>
          <a:xfrm>
            <a:off x="9437132" y="2826079"/>
            <a:ext cx="2221800" cy="3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187"/>
              <a:buFont typeface="Bitter"/>
              <a:buNone/>
            </a:pPr>
            <a:r>
              <a:rPr lang="en-US" sz="218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Escalado a campo</a:t>
            </a:r>
            <a:endParaRPr sz="218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61" name="Google Shape;61;p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42153" y="7589520"/>
            <a:ext cx="2296807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4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 cap="flat" cmpd="sng" w="13800">
            <a:solidFill>
              <a:srgbClr val="E5E0D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reencoded.png" id="69" name="Google Shape;6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4630400" cy="1333143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4"/>
          <p:cNvSpPr/>
          <p:nvPr/>
        </p:nvSpPr>
        <p:spPr>
          <a:xfrm>
            <a:off x="2037993" y="3912156"/>
            <a:ext cx="4443889" cy="694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4374"/>
              <a:buFont typeface="Bitter"/>
              <a:buNone/>
            </a:pPr>
            <a:r>
              <a:rPr lang="en-US" sz="4374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Problemática</a:t>
            </a:r>
            <a:endParaRPr sz="437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4"/>
          <p:cNvSpPr/>
          <p:nvPr/>
        </p:nvSpPr>
        <p:spPr>
          <a:xfrm>
            <a:off x="2037993" y="4939784"/>
            <a:ext cx="10554414" cy="710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Esn necesario reducir el número de candidatos a utilizar en estudio de campo a un número viable y garantizar una correlación entre los resultados obtenidos en microorganismos y en plantas.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72" name="Google Shape;72;p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242153" y="7589520"/>
            <a:ext cx="2296807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7822" y="1876097"/>
            <a:ext cx="11585032" cy="635350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5"/>
          <p:cNvSpPr/>
          <p:nvPr/>
        </p:nvSpPr>
        <p:spPr>
          <a:xfrm>
            <a:off x="1087822" y="277642"/>
            <a:ext cx="4443889" cy="694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4374"/>
              <a:buFont typeface="Bitter"/>
              <a:buNone/>
            </a:pPr>
            <a:r>
              <a:rPr lang="en-US" sz="4374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Solución</a:t>
            </a:r>
            <a:endParaRPr sz="437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5"/>
          <p:cNvSpPr/>
          <p:nvPr/>
        </p:nvSpPr>
        <p:spPr>
          <a:xfrm>
            <a:off x="1603131" y="1068654"/>
            <a:ext cx="10554414" cy="355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Uso de protoplastos como modelo para ensayar la expresión de los genes seleccionados.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6"/>
          <p:cNvSpPr/>
          <p:nvPr/>
        </p:nvSpPr>
        <p:spPr>
          <a:xfrm>
            <a:off x="0" y="0"/>
            <a:ext cx="14630400" cy="8229900"/>
          </a:xfrm>
          <a:prstGeom prst="rect">
            <a:avLst/>
          </a:prstGeom>
          <a:solidFill>
            <a:srgbClr val="FFF8F0"/>
          </a:solidFill>
          <a:ln cap="flat" cmpd="sng" w="12725">
            <a:solidFill>
              <a:srgbClr val="E5E0D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6"/>
          <p:cNvSpPr/>
          <p:nvPr/>
        </p:nvSpPr>
        <p:spPr>
          <a:xfrm>
            <a:off x="2448051" y="1070825"/>
            <a:ext cx="76302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12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4034"/>
              <a:buFont typeface="Bitter"/>
              <a:buNone/>
            </a:pPr>
            <a:r>
              <a:rPr lang="en-US" sz="4034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El proceso que proponemos</a:t>
            </a:r>
            <a:endParaRPr sz="403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6"/>
          <p:cNvSpPr/>
          <p:nvPr/>
        </p:nvSpPr>
        <p:spPr>
          <a:xfrm>
            <a:off x="2448044" y="1613654"/>
            <a:ext cx="9734193" cy="3277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14"/>
              <a:buFont typeface="Calibri"/>
              <a:buNone/>
            </a:pPr>
            <a:r>
              <a:t/>
            </a:r>
            <a:endParaRPr sz="161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6"/>
          <p:cNvSpPr/>
          <p:nvPr/>
        </p:nvSpPr>
        <p:spPr>
          <a:xfrm>
            <a:off x="2448044" y="4915376"/>
            <a:ext cx="9734193" cy="40958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6"/>
          <p:cNvSpPr/>
          <p:nvPr/>
        </p:nvSpPr>
        <p:spPr>
          <a:xfrm>
            <a:off x="3981569" y="4915317"/>
            <a:ext cx="40958" cy="717233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6"/>
          <p:cNvSpPr/>
          <p:nvPr/>
        </p:nvSpPr>
        <p:spPr>
          <a:xfrm>
            <a:off x="3771543" y="4684931"/>
            <a:ext cx="461010" cy="461010"/>
          </a:xfrm>
          <a:prstGeom prst="roundRect">
            <a:avLst>
              <a:gd fmla="val 20004" name="adj"/>
            </a:avLst>
          </a:prstGeom>
          <a:solidFill>
            <a:srgbClr val="FCE2CF"/>
          </a:solidFill>
          <a:ln cap="flat" cmpd="sng" w="12725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6"/>
          <p:cNvSpPr/>
          <p:nvPr/>
        </p:nvSpPr>
        <p:spPr>
          <a:xfrm>
            <a:off x="3939302" y="4723269"/>
            <a:ext cx="125492" cy="384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4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420"/>
              <a:buFont typeface="Bitter"/>
              <a:buNone/>
            </a:pPr>
            <a:r>
              <a:rPr lang="en-US" sz="2420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1</a:t>
            </a:r>
            <a:endParaRPr sz="242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6"/>
          <p:cNvSpPr/>
          <p:nvPr/>
        </p:nvSpPr>
        <p:spPr>
          <a:xfrm>
            <a:off x="2652951" y="5837515"/>
            <a:ext cx="2698313" cy="640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87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017"/>
              <a:buFont typeface="Bitter"/>
              <a:buNone/>
            </a:pPr>
            <a:r>
              <a:rPr lang="en-US" sz="201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Obtención de proteínas mutantes</a:t>
            </a:r>
            <a:endParaRPr sz="201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6"/>
          <p:cNvSpPr/>
          <p:nvPr/>
        </p:nvSpPr>
        <p:spPr>
          <a:xfrm>
            <a:off x="2652951" y="6682978"/>
            <a:ext cx="2698313" cy="983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9975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614"/>
              <a:buFont typeface="Open Sans"/>
              <a:buNone/>
            </a:pPr>
            <a:r>
              <a:rPr lang="en-US" sz="1614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Por error-prone PCR, mutagénesis dirigida u otro método</a:t>
            </a:r>
            <a:endParaRPr sz="161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6"/>
          <p:cNvSpPr/>
          <p:nvPr/>
        </p:nvSpPr>
        <p:spPr>
          <a:xfrm>
            <a:off x="5638086" y="4198203"/>
            <a:ext cx="40958" cy="717233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6"/>
          <p:cNvSpPr/>
          <p:nvPr/>
        </p:nvSpPr>
        <p:spPr>
          <a:xfrm>
            <a:off x="5428059" y="4684931"/>
            <a:ext cx="461010" cy="461010"/>
          </a:xfrm>
          <a:prstGeom prst="roundRect">
            <a:avLst>
              <a:gd fmla="val 20004" name="adj"/>
            </a:avLst>
          </a:prstGeom>
          <a:solidFill>
            <a:srgbClr val="FCE2CF"/>
          </a:solidFill>
          <a:ln cap="flat" cmpd="sng" w="12725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6"/>
          <p:cNvSpPr/>
          <p:nvPr/>
        </p:nvSpPr>
        <p:spPr>
          <a:xfrm>
            <a:off x="5576768" y="4723269"/>
            <a:ext cx="163592" cy="384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4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420"/>
              <a:buFont typeface="Bitter"/>
              <a:buNone/>
            </a:pPr>
            <a:r>
              <a:rPr lang="en-US" sz="2420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2</a:t>
            </a:r>
            <a:endParaRPr sz="242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6"/>
          <p:cNvSpPr/>
          <p:nvPr/>
        </p:nvSpPr>
        <p:spPr>
          <a:xfrm>
            <a:off x="4309405" y="2832751"/>
            <a:ext cx="2698200" cy="9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87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017"/>
              <a:buFont typeface="Bitter"/>
              <a:buNone/>
            </a:pPr>
            <a:r>
              <a:rPr lang="en-US" sz="201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Transformación y selección en microorganismos</a:t>
            </a:r>
            <a:endParaRPr sz="201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6"/>
          <p:cNvSpPr/>
          <p:nvPr/>
        </p:nvSpPr>
        <p:spPr>
          <a:xfrm>
            <a:off x="7294602" y="4915317"/>
            <a:ext cx="40958" cy="717233"/>
          </a:xfrm>
          <a:prstGeom prst="rect">
            <a:avLst/>
          </a:prstGeom>
          <a:solidFill>
            <a:srgbClr val="8F410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6"/>
          <p:cNvSpPr/>
          <p:nvPr/>
        </p:nvSpPr>
        <p:spPr>
          <a:xfrm>
            <a:off x="7084576" y="4684931"/>
            <a:ext cx="461010" cy="461010"/>
          </a:xfrm>
          <a:prstGeom prst="roundRect">
            <a:avLst>
              <a:gd fmla="val 20004" name="adj"/>
            </a:avLst>
          </a:prstGeom>
          <a:solidFill>
            <a:srgbClr val="D2600F"/>
          </a:solidFill>
          <a:ln cap="flat" cmpd="sng" w="12725">
            <a:solidFill>
              <a:srgbClr val="8F410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6"/>
          <p:cNvSpPr/>
          <p:nvPr/>
        </p:nvSpPr>
        <p:spPr>
          <a:xfrm>
            <a:off x="7229475" y="4723269"/>
            <a:ext cx="171212" cy="384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4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20"/>
              <a:buFont typeface="Bitter"/>
              <a:buNone/>
            </a:pPr>
            <a:r>
              <a:rPr lang="en-US" sz="242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3</a:t>
            </a:r>
            <a:endParaRPr sz="242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6"/>
          <p:cNvSpPr/>
          <p:nvPr/>
        </p:nvSpPr>
        <p:spPr>
          <a:xfrm>
            <a:off x="5965984" y="5837515"/>
            <a:ext cx="2698313" cy="9608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87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017"/>
              <a:buFont typeface="Bitter"/>
              <a:buNone/>
            </a:pPr>
            <a:r>
              <a:rPr lang="en-US" sz="201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Transformación y selección en protoplastos</a:t>
            </a:r>
            <a:endParaRPr sz="201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6"/>
          <p:cNvSpPr/>
          <p:nvPr/>
        </p:nvSpPr>
        <p:spPr>
          <a:xfrm>
            <a:off x="8951119" y="4198203"/>
            <a:ext cx="40958" cy="717233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6"/>
          <p:cNvSpPr/>
          <p:nvPr/>
        </p:nvSpPr>
        <p:spPr>
          <a:xfrm>
            <a:off x="8741093" y="4684931"/>
            <a:ext cx="461010" cy="461010"/>
          </a:xfrm>
          <a:prstGeom prst="roundRect">
            <a:avLst>
              <a:gd fmla="val 20004" name="adj"/>
            </a:avLst>
          </a:prstGeom>
          <a:solidFill>
            <a:srgbClr val="FCE2CF"/>
          </a:solidFill>
          <a:ln cap="flat" cmpd="sng" w="12725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6"/>
          <p:cNvSpPr/>
          <p:nvPr/>
        </p:nvSpPr>
        <p:spPr>
          <a:xfrm>
            <a:off x="8882182" y="4723269"/>
            <a:ext cx="178832" cy="384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4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420"/>
              <a:buFont typeface="Bitter"/>
              <a:buNone/>
            </a:pPr>
            <a:r>
              <a:rPr lang="en-US" sz="2420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4</a:t>
            </a:r>
            <a:endParaRPr sz="242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6"/>
          <p:cNvSpPr/>
          <p:nvPr/>
        </p:nvSpPr>
        <p:spPr>
          <a:xfrm>
            <a:off x="7622438" y="2832741"/>
            <a:ext cx="26982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87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017"/>
              <a:buFont typeface="Bitter"/>
              <a:buNone/>
            </a:pPr>
            <a:r>
              <a:rPr lang="en-US" sz="201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Transformación de organismos de interés</a:t>
            </a:r>
            <a:endParaRPr sz="201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6"/>
          <p:cNvSpPr/>
          <p:nvPr/>
        </p:nvSpPr>
        <p:spPr>
          <a:xfrm>
            <a:off x="10607635" y="4915317"/>
            <a:ext cx="40958" cy="717233"/>
          </a:xfrm>
          <a:prstGeom prst="rect">
            <a:avLst/>
          </a:prstGeom>
          <a:solidFill>
            <a:srgbClr val="F9C59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6"/>
          <p:cNvSpPr/>
          <p:nvPr/>
        </p:nvSpPr>
        <p:spPr>
          <a:xfrm>
            <a:off x="10397609" y="4684931"/>
            <a:ext cx="461010" cy="461010"/>
          </a:xfrm>
          <a:prstGeom prst="roundRect">
            <a:avLst>
              <a:gd fmla="val 20004" name="adj"/>
            </a:avLst>
          </a:prstGeom>
          <a:solidFill>
            <a:srgbClr val="FCE2CF"/>
          </a:solidFill>
          <a:ln cap="flat" cmpd="sng" w="12725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"/>
          <p:cNvSpPr/>
          <p:nvPr/>
        </p:nvSpPr>
        <p:spPr>
          <a:xfrm>
            <a:off x="10546318" y="4723269"/>
            <a:ext cx="163592" cy="384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41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420"/>
              <a:buFont typeface="Bitter"/>
              <a:buNone/>
            </a:pPr>
            <a:r>
              <a:rPr lang="en-US" sz="2420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5</a:t>
            </a:r>
            <a:endParaRPr sz="242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6"/>
          <p:cNvSpPr/>
          <p:nvPr/>
        </p:nvSpPr>
        <p:spPr>
          <a:xfrm>
            <a:off x="9603462" y="5837515"/>
            <a:ext cx="2049304" cy="3202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87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017"/>
              <a:buFont typeface="Bitter"/>
              <a:buNone/>
            </a:pPr>
            <a:r>
              <a:rPr lang="en-US" sz="2017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Escalado a campo</a:t>
            </a:r>
            <a:endParaRPr sz="201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111" name="Google Shape;111;p6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42153" y="7589520"/>
            <a:ext cx="2296807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7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 cap="flat" cmpd="sng" w="13800">
            <a:solidFill>
              <a:srgbClr val="E5E0D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7"/>
          <p:cNvSpPr/>
          <p:nvPr/>
        </p:nvSpPr>
        <p:spPr>
          <a:xfrm>
            <a:off x="2038003" y="810225"/>
            <a:ext cx="75036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5011"/>
              </a:lnSpc>
              <a:spcBef>
                <a:spcPts val="0"/>
              </a:spcBef>
              <a:spcAft>
                <a:spcPts val="0"/>
              </a:spcAft>
              <a:buClr>
                <a:srgbClr val="2C3F42"/>
              </a:buClr>
              <a:buSzPts val="4374"/>
              <a:buFont typeface="Bitter"/>
              <a:buNone/>
            </a:pPr>
            <a:r>
              <a:rPr lang="en-US" sz="4374">
                <a:solidFill>
                  <a:srgbClr val="2C3F42"/>
                </a:solidFill>
                <a:latin typeface="Bitter"/>
                <a:ea typeface="Bitter"/>
                <a:cs typeface="Bitter"/>
                <a:sym typeface="Bitter"/>
              </a:rPr>
              <a:t>¿Por que protoplastos?</a:t>
            </a:r>
            <a:endParaRPr sz="437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2037993" y="1948934"/>
            <a:ext cx="10554414" cy="4443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90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187"/>
              <a:buFont typeface="Open Sans"/>
              <a:buNone/>
            </a:pPr>
            <a:r>
              <a:rPr lang="en-US" sz="2187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Células vegetales sin pared celular</a:t>
            </a:r>
            <a:endParaRPr sz="218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7"/>
          <p:cNvSpPr/>
          <p:nvPr/>
        </p:nvSpPr>
        <p:spPr>
          <a:xfrm>
            <a:off x="2024181" y="2638251"/>
            <a:ext cx="3370064" cy="4081820"/>
          </a:xfrm>
          <a:prstGeom prst="roundRect">
            <a:avLst>
              <a:gd fmla="val 2967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7"/>
          <p:cNvSpPr/>
          <p:nvPr/>
        </p:nvSpPr>
        <p:spPr>
          <a:xfrm>
            <a:off x="2273975" y="2879169"/>
            <a:ext cx="2898100" cy="355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Calibri"/>
              <a:buNone/>
            </a:pPr>
            <a:r>
              <a:t/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7"/>
          <p:cNvSpPr/>
          <p:nvPr/>
        </p:nvSpPr>
        <p:spPr>
          <a:xfrm>
            <a:off x="2273975" y="3456742"/>
            <a:ext cx="2898100" cy="8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95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5249"/>
              <a:buFont typeface="Bitter"/>
              <a:buNone/>
            </a:pPr>
            <a:r>
              <a:rPr lang="en-US" sz="5249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6X</a:t>
            </a:r>
            <a:endParaRPr sz="524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7"/>
          <p:cNvSpPr/>
          <p:nvPr/>
        </p:nvSpPr>
        <p:spPr>
          <a:xfrm>
            <a:off x="2273975" y="4512112"/>
            <a:ext cx="2898100" cy="710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Mayor eficiencia de transformación.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7"/>
          <p:cNvSpPr/>
          <p:nvPr/>
        </p:nvSpPr>
        <p:spPr>
          <a:xfrm>
            <a:off x="5630228" y="2643188"/>
            <a:ext cx="3370064" cy="4081820"/>
          </a:xfrm>
          <a:prstGeom prst="roundRect">
            <a:avLst>
              <a:gd fmla="val 2967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7"/>
          <p:cNvSpPr/>
          <p:nvPr/>
        </p:nvSpPr>
        <p:spPr>
          <a:xfrm>
            <a:off x="5866209" y="2879169"/>
            <a:ext cx="2898100" cy="355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Calibri"/>
              <a:buNone/>
            </a:pPr>
            <a:r>
              <a:t/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7"/>
          <p:cNvSpPr/>
          <p:nvPr/>
        </p:nvSpPr>
        <p:spPr>
          <a:xfrm>
            <a:off x="5798638" y="3456750"/>
            <a:ext cx="29655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Reproducibilidad 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7"/>
          <p:cNvSpPr/>
          <p:nvPr/>
        </p:nvSpPr>
        <p:spPr>
          <a:xfrm>
            <a:off x="5982057" y="4095393"/>
            <a:ext cx="2666400" cy="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directa 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7"/>
          <p:cNvSpPr/>
          <p:nvPr/>
        </p:nvSpPr>
        <p:spPr>
          <a:xfrm>
            <a:off x="5982057" y="4734044"/>
            <a:ext cx="2666286" cy="4164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5038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2624"/>
              <a:buFont typeface="Bitter"/>
              <a:buNone/>
            </a:pPr>
            <a:r>
              <a:rPr lang="en-US" sz="2624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en plantas</a:t>
            </a:r>
            <a:endParaRPr sz="2624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7"/>
          <p:cNvSpPr/>
          <p:nvPr/>
        </p:nvSpPr>
        <p:spPr>
          <a:xfrm>
            <a:off x="9222462" y="2643188"/>
            <a:ext cx="3370064" cy="4081820"/>
          </a:xfrm>
          <a:prstGeom prst="roundRect">
            <a:avLst>
              <a:gd fmla="val 2967" name="adj"/>
            </a:avLst>
          </a:prstGeom>
          <a:solidFill>
            <a:srgbClr val="FCE2CF"/>
          </a:solidFill>
          <a:ln cap="flat" cmpd="sng" w="13800">
            <a:solidFill>
              <a:srgbClr val="F9C59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7"/>
          <p:cNvSpPr/>
          <p:nvPr/>
        </p:nvSpPr>
        <p:spPr>
          <a:xfrm>
            <a:off x="9458444" y="2879169"/>
            <a:ext cx="2898100" cy="355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Calibri"/>
              <a:buNone/>
            </a:pPr>
            <a:r>
              <a:t/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7"/>
          <p:cNvSpPr/>
          <p:nvPr/>
        </p:nvSpPr>
        <p:spPr>
          <a:xfrm>
            <a:off x="9458444" y="3456742"/>
            <a:ext cx="2898100" cy="833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4995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5249"/>
              <a:buFont typeface="Bitter"/>
              <a:buNone/>
            </a:pPr>
            <a:r>
              <a:rPr lang="en-US" sz="5249">
                <a:solidFill>
                  <a:srgbClr val="2B2E3C"/>
                </a:solidFill>
                <a:latin typeface="Bitter"/>
                <a:ea typeface="Bitter"/>
                <a:cs typeface="Bitter"/>
                <a:sym typeface="Bitter"/>
              </a:rPr>
              <a:t>Tiempo</a:t>
            </a:r>
            <a:endParaRPr sz="524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7"/>
          <p:cNvSpPr/>
          <p:nvPr/>
        </p:nvSpPr>
        <p:spPr>
          <a:xfrm>
            <a:off x="9458444" y="4512112"/>
            <a:ext cx="2898100" cy="14216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rgbClr val="2B2E3C"/>
              </a:buClr>
              <a:buSzPts val="1750"/>
              <a:buFont typeface="Open Sans"/>
              <a:buNone/>
            </a:pPr>
            <a:r>
              <a:rPr lang="en-US" sz="1750">
                <a:solidFill>
                  <a:srgbClr val="2B2E3C"/>
                </a:solidFill>
                <a:latin typeface="Open Sans"/>
                <a:ea typeface="Open Sans"/>
                <a:cs typeface="Open Sans"/>
                <a:sym typeface="Open Sans"/>
              </a:rPr>
              <a:t>Reducción de 12 veces la cantidad de tiempo requerida para un análisis a campo.</a:t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7"/>
          <p:cNvSpPr/>
          <p:nvPr/>
        </p:nvSpPr>
        <p:spPr>
          <a:xfrm>
            <a:off x="9458444" y="6133624"/>
            <a:ext cx="2898100" cy="355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99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Calibri"/>
              <a:buNone/>
            </a:pPr>
            <a:r>
              <a:t/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7"/>
          <p:cNvSpPr/>
          <p:nvPr/>
        </p:nvSpPr>
        <p:spPr>
          <a:xfrm>
            <a:off x="2037993" y="6974919"/>
            <a:ext cx="10554414" cy="4443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999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87"/>
              <a:buFont typeface="Calibri"/>
              <a:buNone/>
            </a:pPr>
            <a:r>
              <a:t/>
            </a:r>
            <a:endParaRPr sz="218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reencoded.png" id="136" name="Google Shape;136;p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42153" y="7589520"/>
            <a:ext cx="2296807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7"/>
          <p:cNvSpPr/>
          <p:nvPr/>
        </p:nvSpPr>
        <p:spPr>
          <a:xfrm>
            <a:off x="2037993" y="6841540"/>
            <a:ext cx="10554414" cy="939371"/>
          </a:xfrm>
          <a:prstGeom prst="rect">
            <a:avLst/>
          </a:prstGeom>
          <a:solidFill>
            <a:srgbClr val="FCE2C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Costos: la transformación tradicional 19000 $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transformación de protoplastos 1800 $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/>
        </p:nvSpPr>
        <p:spPr>
          <a:xfrm>
            <a:off x="5234151" y="1970690"/>
            <a:ext cx="5142113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Rápido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Barato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Reproducible</a:t>
            </a:r>
            <a:endParaRPr sz="7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2023-08-30T18:20:17Z</dcterms:created>
  <dc:creator>PptxGenJS</dc:creator>
</cp:coreProperties>
</file>